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328" r:id="rId4"/>
    <p:sldId id="338" r:id="rId5"/>
    <p:sldId id="336" r:id="rId6"/>
    <p:sldId id="377" r:id="rId7"/>
    <p:sldId id="350" r:id="rId8"/>
    <p:sldId id="335" r:id="rId9"/>
    <p:sldId id="339" r:id="rId10"/>
    <p:sldId id="340" r:id="rId11"/>
    <p:sldId id="351" r:id="rId12"/>
    <p:sldId id="352" r:id="rId13"/>
    <p:sldId id="353" r:id="rId14"/>
    <p:sldId id="342" r:id="rId15"/>
    <p:sldId id="343" r:id="rId16"/>
    <p:sldId id="344" r:id="rId17"/>
    <p:sldId id="354" r:id="rId18"/>
    <p:sldId id="355" r:id="rId19"/>
    <p:sldId id="366" r:id="rId20"/>
    <p:sldId id="365" r:id="rId21"/>
    <p:sldId id="367" r:id="rId22"/>
    <p:sldId id="364" r:id="rId23"/>
    <p:sldId id="363" r:id="rId24"/>
    <p:sldId id="362" r:id="rId25"/>
    <p:sldId id="361" r:id="rId26"/>
    <p:sldId id="360" r:id="rId27"/>
    <p:sldId id="346" r:id="rId28"/>
    <p:sldId id="368" r:id="rId29"/>
    <p:sldId id="374" r:id="rId30"/>
    <p:sldId id="373" r:id="rId31"/>
    <p:sldId id="372" r:id="rId32"/>
    <p:sldId id="371" r:id="rId33"/>
    <p:sldId id="375" r:id="rId34"/>
    <p:sldId id="370" r:id="rId35"/>
    <p:sldId id="349" r:id="rId36"/>
    <p:sldId id="331" r:id="rId37"/>
    <p:sldId id="329" r:id="rId38"/>
    <p:sldId id="330" r:id="rId39"/>
    <p:sldId id="332" r:id="rId40"/>
    <p:sldId id="333" r:id="rId41"/>
    <p:sldId id="334" r:id="rId42"/>
    <p:sldId id="33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52"/>
    <p:restoredTop sz="94699"/>
  </p:normalViewPr>
  <p:slideViewPr>
    <p:cSldViewPr snapToGrid="0">
      <p:cViewPr varScale="1">
        <p:scale>
          <a:sx n="56" d="100"/>
          <a:sy n="56" d="100"/>
        </p:scale>
        <p:origin x="200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arxiv.org/abs/1603.06560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arxiv.org/abs/1603.06560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AF6CCB-D25F-4AFB-B528-983A922813C0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9309447-A6E7-42B9-B09A-7D2DD824CCBD}">
      <dgm:prSet/>
      <dgm:spPr/>
      <dgm:t>
        <a:bodyPr/>
        <a:lstStyle/>
        <a:p>
          <a:r>
            <a:rPr lang="en-US"/>
            <a:t>Last classic ML open lab</a:t>
          </a:r>
        </a:p>
      </dgm:t>
    </dgm:pt>
    <dgm:pt modelId="{D722D64F-A090-416E-BB2D-E4A5F1800283}" type="parTrans" cxnId="{70489788-47D3-4D84-8E7F-80BDE1D78976}">
      <dgm:prSet/>
      <dgm:spPr/>
      <dgm:t>
        <a:bodyPr/>
        <a:lstStyle/>
        <a:p>
          <a:endParaRPr lang="en-US"/>
        </a:p>
      </dgm:t>
    </dgm:pt>
    <dgm:pt modelId="{0CE10F14-2039-442F-901B-74074C55D655}" type="sibTrans" cxnId="{70489788-47D3-4D84-8E7F-80BDE1D78976}">
      <dgm:prSet/>
      <dgm:spPr/>
      <dgm:t>
        <a:bodyPr/>
        <a:lstStyle/>
        <a:p>
          <a:endParaRPr lang="en-US"/>
        </a:p>
      </dgm:t>
    </dgm:pt>
    <dgm:pt modelId="{DE0022A6-5C1C-4A77-873E-30F5F3371820}">
      <dgm:prSet/>
      <dgm:spPr/>
      <dgm:t>
        <a:bodyPr/>
        <a:lstStyle/>
        <a:p>
          <a:r>
            <a:rPr lang="en-US"/>
            <a:t>Simplified explanations </a:t>
          </a:r>
        </a:p>
      </dgm:t>
    </dgm:pt>
    <dgm:pt modelId="{557C3A74-6CC3-4DEF-A81D-D191CD6FBF72}" type="parTrans" cxnId="{F46F02D6-8B3C-4D55-B5F8-69E34C82F82C}">
      <dgm:prSet/>
      <dgm:spPr/>
      <dgm:t>
        <a:bodyPr/>
        <a:lstStyle/>
        <a:p>
          <a:endParaRPr lang="en-US"/>
        </a:p>
      </dgm:t>
    </dgm:pt>
    <dgm:pt modelId="{7319A41D-0E86-4E97-A080-0BA5550E6980}" type="sibTrans" cxnId="{F46F02D6-8B3C-4D55-B5F8-69E34C82F82C}">
      <dgm:prSet/>
      <dgm:spPr/>
      <dgm:t>
        <a:bodyPr/>
        <a:lstStyle/>
        <a:p>
          <a:endParaRPr lang="en-US"/>
        </a:p>
      </dgm:t>
    </dgm:pt>
    <dgm:pt modelId="{BEDFA09C-5068-4E7B-ABEF-D97596E3D274}">
      <dgm:prSet/>
      <dgm:spPr/>
      <dgm:t>
        <a:bodyPr/>
        <a:lstStyle/>
        <a:p>
          <a:r>
            <a:rPr lang="en-US"/>
            <a:t>Little math but focused on followable steps </a:t>
          </a:r>
        </a:p>
      </dgm:t>
    </dgm:pt>
    <dgm:pt modelId="{87A3C881-5B86-4272-9385-75C4C300F1B6}" type="parTrans" cxnId="{CA1E10B4-FCEC-48B6-A5B4-9DB2E5324D9D}">
      <dgm:prSet/>
      <dgm:spPr/>
      <dgm:t>
        <a:bodyPr/>
        <a:lstStyle/>
        <a:p>
          <a:endParaRPr lang="en-US"/>
        </a:p>
      </dgm:t>
    </dgm:pt>
    <dgm:pt modelId="{F5E0962A-38E9-41FE-AA9E-6DAEEA5527BF}" type="sibTrans" cxnId="{CA1E10B4-FCEC-48B6-A5B4-9DB2E5324D9D}">
      <dgm:prSet/>
      <dgm:spPr/>
      <dgm:t>
        <a:bodyPr/>
        <a:lstStyle/>
        <a:p>
          <a:endParaRPr lang="en-US"/>
        </a:p>
      </dgm:t>
    </dgm:pt>
    <dgm:pt modelId="{D8A78AF5-E555-4BDD-BD83-E2BE280A997B}">
      <dgm:prSet/>
      <dgm:spPr/>
      <dgm:t>
        <a:bodyPr/>
        <a:lstStyle/>
        <a:p>
          <a:r>
            <a:rPr lang="en-US"/>
            <a:t>Recommend to check prior ML labs on regression and classification  </a:t>
          </a:r>
        </a:p>
      </dgm:t>
    </dgm:pt>
    <dgm:pt modelId="{978AF392-3914-47C0-8F6D-9DDBE3D0DDA9}" type="parTrans" cxnId="{62635E4D-A7BA-4791-A3AB-479F584A44EF}">
      <dgm:prSet/>
      <dgm:spPr/>
      <dgm:t>
        <a:bodyPr/>
        <a:lstStyle/>
        <a:p>
          <a:endParaRPr lang="en-US"/>
        </a:p>
      </dgm:t>
    </dgm:pt>
    <dgm:pt modelId="{5CC0AB03-EB15-42E1-BFAB-49A60CD37744}" type="sibTrans" cxnId="{62635E4D-A7BA-4791-A3AB-479F584A44EF}">
      <dgm:prSet/>
      <dgm:spPr/>
      <dgm:t>
        <a:bodyPr/>
        <a:lstStyle/>
        <a:p>
          <a:endParaRPr lang="en-US"/>
        </a:p>
      </dgm:t>
    </dgm:pt>
    <dgm:pt modelId="{ACFAAF3F-F4AF-874A-99CD-2F1228EF670D}" type="pres">
      <dgm:prSet presAssocID="{A2AF6CCB-D25F-4AFB-B528-983A922813C0}" presName="matrix" presStyleCnt="0">
        <dgm:presLayoutVars>
          <dgm:chMax val="1"/>
          <dgm:dir/>
          <dgm:resizeHandles val="exact"/>
        </dgm:presLayoutVars>
      </dgm:prSet>
      <dgm:spPr/>
    </dgm:pt>
    <dgm:pt modelId="{2B5183BB-4319-BF47-ADC0-EB17D474AA76}" type="pres">
      <dgm:prSet presAssocID="{A2AF6CCB-D25F-4AFB-B528-983A922813C0}" presName="diamond" presStyleLbl="bgShp" presStyleIdx="0" presStyleCnt="1"/>
      <dgm:spPr/>
    </dgm:pt>
    <dgm:pt modelId="{3F240FEE-9798-1643-8521-FE00435327AC}" type="pres">
      <dgm:prSet presAssocID="{A2AF6CCB-D25F-4AFB-B528-983A922813C0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FC1B39F-42C2-4845-A5F1-4534B7E756B6}" type="pres">
      <dgm:prSet presAssocID="{A2AF6CCB-D25F-4AFB-B528-983A922813C0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B33547-6023-D547-8977-E548FD0D16AB}" type="pres">
      <dgm:prSet presAssocID="{A2AF6CCB-D25F-4AFB-B528-983A922813C0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A760393-E78E-6C49-9D4B-6B6589CB092A}" type="pres">
      <dgm:prSet presAssocID="{A2AF6CCB-D25F-4AFB-B528-983A922813C0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752D17-A7F4-FC4E-9251-613FD1AA9B26}" type="presOf" srcId="{B9309447-A6E7-42B9-B09A-7D2DD824CCBD}" destId="{3F240FEE-9798-1643-8521-FE00435327AC}" srcOrd="0" destOrd="0" presId="urn:microsoft.com/office/officeart/2005/8/layout/matrix3"/>
    <dgm:cxn modelId="{BC52C72C-EAA8-7A42-A8D5-CFA2DB871A33}" type="presOf" srcId="{D8A78AF5-E555-4BDD-BD83-E2BE280A997B}" destId="{5A760393-E78E-6C49-9D4B-6B6589CB092A}" srcOrd="0" destOrd="0" presId="urn:microsoft.com/office/officeart/2005/8/layout/matrix3"/>
    <dgm:cxn modelId="{47518E4A-0317-7F43-9616-998B19B25A27}" type="presOf" srcId="{A2AF6CCB-D25F-4AFB-B528-983A922813C0}" destId="{ACFAAF3F-F4AF-874A-99CD-2F1228EF670D}" srcOrd="0" destOrd="0" presId="urn:microsoft.com/office/officeart/2005/8/layout/matrix3"/>
    <dgm:cxn modelId="{62635E4D-A7BA-4791-A3AB-479F584A44EF}" srcId="{A2AF6CCB-D25F-4AFB-B528-983A922813C0}" destId="{D8A78AF5-E555-4BDD-BD83-E2BE280A997B}" srcOrd="3" destOrd="0" parTransId="{978AF392-3914-47C0-8F6D-9DDBE3D0DDA9}" sibTransId="{5CC0AB03-EB15-42E1-BFAB-49A60CD37744}"/>
    <dgm:cxn modelId="{951EC673-D85B-B644-B713-3E15E8FE41FE}" type="presOf" srcId="{DE0022A6-5C1C-4A77-873E-30F5F3371820}" destId="{9FC1B39F-42C2-4845-A5F1-4534B7E756B6}" srcOrd="0" destOrd="0" presId="urn:microsoft.com/office/officeart/2005/8/layout/matrix3"/>
    <dgm:cxn modelId="{70489788-47D3-4D84-8E7F-80BDE1D78976}" srcId="{A2AF6CCB-D25F-4AFB-B528-983A922813C0}" destId="{B9309447-A6E7-42B9-B09A-7D2DD824CCBD}" srcOrd="0" destOrd="0" parTransId="{D722D64F-A090-416E-BB2D-E4A5F1800283}" sibTransId="{0CE10F14-2039-442F-901B-74074C55D655}"/>
    <dgm:cxn modelId="{CA1E10B4-FCEC-48B6-A5B4-9DB2E5324D9D}" srcId="{A2AF6CCB-D25F-4AFB-B528-983A922813C0}" destId="{BEDFA09C-5068-4E7B-ABEF-D97596E3D274}" srcOrd="2" destOrd="0" parTransId="{87A3C881-5B86-4272-9385-75C4C300F1B6}" sibTransId="{F5E0962A-38E9-41FE-AA9E-6DAEEA5527BF}"/>
    <dgm:cxn modelId="{F46F02D6-8B3C-4D55-B5F8-69E34C82F82C}" srcId="{A2AF6CCB-D25F-4AFB-B528-983A922813C0}" destId="{DE0022A6-5C1C-4A77-873E-30F5F3371820}" srcOrd="1" destOrd="0" parTransId="{557C3A74-6CC3-4DEF-A81D-D191CD6FBF72}" sibTransId="{7319A41D-0E86-4E97-A080-0BA5550E6980}"/>
    <dgm:cxn modelId="{CEC6C5E8-7B1B-3943-969C-333D2CB214BF}" type="presOf" srcId="{BEDFA09C-5068-4E7B-ABEF-D97596E3D274}" destId="{B2B33547-6023-D547-8977-E548FD0D16AB}" srcOrd="0" destOrd="0" presId="urn:microsoft.com/office/officeart/2005/8/layout/matrix3"/>
    <dgm:cxn modelId="{CCF4BA86-444F-964D-BDA0-9206E4550287}" type="presParOf" srcId="{ACFAAF3F-F4AF-874A-99CD-2F1228EF670D}" destId="{2B5183BB-4319-BF47-ADC0-EB17D474AA76}" srcOrd="0" destOrd="0" presId="urn:microsoft.com/office/officeart/2005/8/layout/matrix3"/>
    <dgm:cxn modelId="{BF2004EA-2680-B842-8EB9-2ED9055326EA}" type="presParOf" srcId="{ACFAAF3F-F4AF-874A-99CD-2F1228EF670D}" destId="{3F240FEE-9798-1643-8521-FE00435327AC}" srcOrd="1" destOrd="0" presId="urn:microsoft.com/office/officeart/2005/8/layout/matrix3"/>
    <dgm:cxn modelId="{3C7233C9-4E2A-C341-9C3C-87ABC970BEF3}" type="presParOf" srcId="{ACFAAF3F-F4AF-874A-99CD-2F1228EF670D}" destId="{9FC1B39F-42C2-4845-A5F1-4534B7E756B6}" srcOrd="2" destOrd="0" presId="urn:microsoft.com/office/officeart/2005/8/layout/matrix3"/>
    <dgm:cxn modelId="{4C67DEA9-906B-7B4D-8BD7-48FA4283C9B8}" type="presParOf" srcId="{ACFAAF3F-F4AF-874A-99CD-2F1228EF670D}" destId="{B2B33547-6023-D547-8977-E548FD0D16AB}" srcOrd="3" destOrd="0" presId="urn:microsoft.com/office/officeart/2005/8/layout/matrix3"/>
    <dgm:cxn modelId="{024DDC35-7392-5247-BCF6-7EF581A211EB}" type="presParOf" srcId="{ACFAAF3F-F4AF-874A-99CD-2F1228EF670D}" destId="{5A760393-E78E-6C49-9D4B-6B6589CB092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53A158-2518-4E5D-AD72-B6F1025344AB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73F88D8-BDD4-41DF-9B75-74FE02B7B449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What Are Hyperparameters?</a:t>
          </a:r>
        </a:p>
      </dgm:t>
    </dgm:pt>
    <dgm:pt modelId="{F58B933E-71FD-4AA1-A65C-3DE5034359E1}" type="parTrans" cxnId="{3F6C0C59-CCB9-4C49-A41C-64FF847FB29D}">
      <dgm:prSet/>
      <dgm:spPr/>
      <dgm:t>
        <a:bodyPr/>
        <a:lstStyle/>
        <a:p>
          <a:endParaRPr lang="en-US"/>
        </a:p>
      </dgm:t>
    </dgm:pt>
    <dgm:pt modelId="{B7912B7B-B797-4FED-8A7E-B2079367284D}" type="sibTrans" cxnId="{3F6C0C59-CCB9-4C49-A41C-64FF847FB29D}">
      <dgm:prSet/>
      <dgm:spPr/>
      <dgm:t>
        <a:bodyPr/>
        <a:lstStyle/>
        <a:p>
          <a:endParaRPr lang="en-US"/>
        </a:p>
      </dgm:t>
    </dgm:pt>
    <dgm:pt modelId="{11CF1650-DAFC-4392-BCCE-7644A4F9EA2F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values/rules set before training and control how model learns</a:t>
          </a:r>
        </a:p>
      </dgm:t>
    </dgm:pt>
    <dgm:pt modelId="{F48ED7AF-C2D8-4DAE-8C40-DEE3C896F207}" type="parTrans" cxnId="{A263F19E-1C17-4359-AFCB-5268C1A3C14B}">
      <dgm:prSet/>
      <dgm:spPr/>
      <dgm:t>
        <a:bodyPr/>
        <a:lstStyle/>
        <a:p>
          <a:endParaRPr lang="en-US"/>
        </a:p>
      </dgm:t>
    </dgm:pt>
    <dgm:pt modelId="{527B35AC-C9BD-46B3-A0B6-8DE365930693}" type="sibTrans" cxnId="{A263F19E-1C17-4359-AFCB-5268C1A3C14B}">
      <dgm:prSet/>
      <dgm:spPr/>
      <dgm:t>
        <a:bodyPr/>
        <a:lstStyle/>
        <a:p>
          <a:endParaRPr lang="en-US"/>
        </a:p>
      </dgm:t>
    </dgm:pt>
    <dgm:pt modelId="{F1054159-96C1-48ED-A3AD-CA54D5062DD1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hyperparameters are not learned from data but are defined externally.</a:t>
          </a:r>
        </a:p>
      </dgm:t>
    </dgm:pt>
    <dgm:pt modelId="{D3B7A0B8-494F-4EDD-BEF8-978E4875EF02}" type="parTrans" cxnId="{427C3C57-09E2-4E83-AF9A-25DAC01CB264}">
      <dgm:prSet/>
      <dgm:spPr/>
      <dgm:t>
        <a:bodyPr/>
        <a:lstStyle/>
        <a:p>
          <a:endParaRPr lang="en-US"/>
        </a:p>
      </dgm:t>
    </dgm:pt>
    <dgm:pt modelId="{2B690EDB-4FFB-4830-8264-8C0A3D39279B}" type="sibTrans" cxnId="{427C3C57-09E2-4E83-AF9A-25DAC01CB264}">
      <dgm:prSet/>
      <dgm:spPr/>
      <dgm:t>
        <a:bodyPr/>
        <a:lstStyle/>
        <a:p>
          <a:endParaRPr lang="en-US"/>
        </a:p>
      </dgm:t>
    </dgm:pt>
    <dgm:pt modelId="{A4030AC7-2E03-4D24-A89D-EA27F4D59D77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Examples of hyperparameters include</a:t>
          </a:r>
        </a:p>
      </dgm:t>
    </dgm:pt>
    <dgm:pt modelId="{B63D1DCC-BC86-48E0-85B4-610AB65B3E39}" type="parTrans" cxnId="{A9F40300-C78F-449A-902C-6BE461623834}">
      <dgm:prSet/>
      <dgm:spPr/>
      <dgm:t>
        <a:bodyPr/>
        <a:lstStyle/>
        <a:p>
          <a:endParaRPr lang="en-US"/>
        </a:p>
      </dgm:t>
    </dgm:pt>
    <dgm:pt modelId="{8959D202-8CE9-487D-BBF5-E8F6EC087B03}" type="sibTrans" cxnId="{A9F40300-C78F-449A-902C-6BE461623834}">
      <dgm:prSet/>
      <dgm:spPr/>
      <dgm:t>
        <a:bodyPr/>
        <a:lstStyle/>
        <a:p>
          <a:endParaRPr lang="en-US"/>
        </a:p>
      </dgm:t>
    </dgm:pt>
    <dgm:pt modelId="{47B675E0-4C6B-4956-9808-E6C884926439}">
      <dgm:prSet/>
      <dgm:spPr/>
      <dgm:t>
        <a:bodyPr/>
        <a:lstStyle/>
        <a:p>
          <a:r>
            <a:rPr lang="en-US" b="0" dirty="0">
              <a:latin typeface="Georgia" panose="02040502050405020303" pitchFamily="18" charset="0"/>
            </a:rPr>
            <a:t>Learning rate (</a:t>
          </a:r>
          <a:r>
            <a:rPr lang="en-US" b="0" dirty="0" err="1">
              <a:latin typeface="Georgia" panose="02040502050405020303" pitchFamily="18" charset="0"/>
            </a:rPr>
            <a:t>lr</a:t>
          </a:r>
          <a:r>
            <a:rPr lang="en-US" b="0" dirty="0">
              <a:latin typeface="Georgia" panose="02040502050405020303" pitchFamily="18" charset="0"/>
            </a:rPr>
            <a:t>): controls how much model adjusts weights in response to errors.</a:t>
          </a:r>
        </a:p>
      </dgm:t>
    </dgm:pt>
    <dgm:pt modelId="{03464040-B0C4-491B-8F46-59FF4CBF8D58}" type="parTrans" cxnId="{285CA077-F316-4DE0-A37D-7A653D5C1C7F}">
      <dgm:prSet/>
      <dgm:spPr/>
      <dgm:t>
        <a:bodyPr/>
        <a:lstStyle/>
        <a:p>
          <a:endParaRPr lang="en-US"/>
        </a:p>
      </dgm:t>
    </dgm:pt>
    <dgm:pt modelId="{171DC9AD-E979-4C3A-9320-228FBCAA8B99}" type="sibTrans" cxnId="{285CA077-F316-4DE0-A37D-7A653D5C1C7F}">
      <dgm:prSet/>
      <dgm:spPr/>
      <dgm:t>
        <a:bodyPr/>
        <a:lstStyle/>
        <a:p>
          <a:endParaRPr lang="en-US"/>
        </a:p>
      </dgm:t>
    </dgm:pt>
    <dgm:pt modelId="{B4A73D23-E148-41FB-BE12-27F4CBA61A0D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Number of layers/neurons in a neural network: Defines the model architecture.</a:t>
          </a:r>
        </a:p>
      </dgm:t>
    </dgm:pt>
    <dgm:pt modelId="{BC1826CA-315F-4F29-9A2E-DB470B3EE615}" type="parTrans" cxnId="{6BBD4297-1F5C-4B6F-9D13-8AAF77C727C6}">
      <dgm:prSet/>
      <dgm:spPr/>
      <dgm:t>
        <a:bodyPr/>
        <a:lstStyle/>
        <a:p>
          <a:endParaRPr lang="en-US"/>
        </a:p>
      </dgm:t>
    </dgm:pt>
    <dgm:pt modelId="{3C4CBACF-A4DD-4A90-9767-A04061624A45}" type="sibTrans" cxnId="{6BBD4297-1F5C-4B6F-9D13-8AAF77C727C6}">
      <dgm:prSet/>
      <dgm:spPr/>
      <dgm:t>
        <a:bodyPr/>
        <a:lstStyle/>
        <a:p>
          <a:endParaRPr lang="en-US"/>
        </a:p>
      </dgm:t>
    </dgm:pt>
    <dgm:pt modelId="{D56A3B54-07A7-42B9-B27E-44611737C997}">
      <dgm:prSet/>
      <dgm:spPr/>
      <dgm:t>
        <a:bodyPr/>
        <a:lstStyle/>
        <a:p>
          <a:r>
            <a:rPr lang="en-US" b="0" dirty="0">
              <a:latin typeface="Georgia" panose="02040502050405020303" pitchFamily="18" charset="0"/>
            </a:rPr>
            <a:t>Tree depth (in decision trees, random forests, </a:t>
          </a:r>
          <a:r>
            <a:rPr lang="en-US" b="0" dirty="0" err="1">
              <a:latin typeface="Georgia" panose="02040502050405020303" pitchFamily="18" charset="0"/>
            </a:rPr>
            <a:t>XGBoost</a:t>
          </a:r>
          <a:r>
            <a:rPr lang="en-US" b="0" dirty="0">
              <a:latin typeface="Georgia" panose="02040502050405020303" pitchFamily="18" charset="0"/>
            </a:rPr>
            <a:t>, etc.): Controls model complexity.</a:t>
          </a:r>
        </a:p>
      </dgm:t>
    </dgm:pt>
    <dgm:pt modelId="{1FC3B790-B77E-4CE9-A66F-7FA5892E30E8}" type="parTrans" cxnId="{072C0FB1-233D-46D3-BD6A-A75EED1DD52C}">
      <dgm:prSet/>
      <dgm:spPr/>
      <dgm:t>
        <a:bodyPr/>
        <a:lstStyle/>
        <a:p>
          <a:endParaRPr lang="en-US"/>
        </a:p>
      </dgm:t>
    </dgm:pt>
    <dgm:pt modelId="{12C62BC0-FDD3-4119-96C9-416AC47E8B8C}" type="sibTrans" cxnId="{072C0FB1-233D-46D3-BD6A-A75EED1DD52C}">
      <dgm:prSet/>
      <dgm:spPr/>
      <dgm:t>
        <a:bodyPr/>
        <a:lstStyle/>
        <a:p>
          <a:endParaRPr lang="en-US"/>
        </a:p>
      </dgm:t>
    </dgm:pt>
    <dgm:pt modelId="{52DB5FBD-44AB-4C00-842A-042EF3BD38D3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Why Optimize Hyperparameters?</a:t>
          </a:r>
        </a:p>
      </dgm:t>
    </dgm:pt>
    <dgm:pt modelId="{8CDFA437-D9F9-4023-B032-06AF5FC7B777}" type="parTrans" cxnId="{069F8840-16E3-4E70-BE4F-D4514863AFBF}">
      <dgm:prSet/>
      <dgm:spPr/>
      <dgm:t>
        <a:bodyPr/>
        <a:lstStyle/>
        <a:p>
          <a:endParaRPr lang="en-US"/>
        </a:p>
      </dgm:t>
    </dgm:pt>
    <dgm:pt modelId="{264927D0-78A4-4E56-9832-D916FE33F8E8}" type="sibTrans" cxnId="{069F8840-16E3-4E70-BE4F-D4514863AFBF}">
      <dgm:prSet/>
      <dgm:spPr/>
      <dgm:t>
        <a:bodyPr/>
        <a:lstStyle/>
        <a:p>
          <a:endParaRPr lang="en-US"/>
        </a:p>
      </dgm:t>
    </dgm:pt>
    <dgm:pt modelId="{F83A73F4-F0E4-4775-8EFA-32E12E527881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Hyperparameter optimization improves model performance</a:t>
          </a:r>
        </a:p>
      </dgm:t>
    </dgm:pt>
    <dgm:pt modelId="{09D4E7DF-68DA-455A-B29E-5E14A2702BF8}" type="parTrans" cxnId="{C6168B55-A0D6-46F3-B8C6-4E19EF43ABC6}">
      <dgm:prSet/>
      <dgm:spPr/>
      <dgm:t>
        <a:bodyPr/>
        <a:lstStyle/>
        <a:p>
          <a:endParaRPr lang="en-US"/>
        </a:p>
      </dgm:t>
    </dgm:pt>
    <dgm:pt modelId="{80C18F02-870C-4959-8E3D-C8046C5015D2}" type="sibTrans" cxnId="{C6168B55-A0D6-46F3-B8C6-4E19EF43ABC6}">
      <dgm:prSet/>
      <dgm:spPr/>
      <dgm:t>
        <a:bodyPr/>
        <a:lstStyle/>
        <a:p>
          <a:endParaRPr lang="en-US"/>
        </a:p>
      </dgm:t>
    </dgm:pt>
    <dgm:pt modelId="{5CD197F3-8DE1-47CC-8673-5AB0FDB55371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Maximize predictive accuracy</a:t>
          </a:r>
        </a:p>
      </dgm:t>
    </dgm:pt>
    <dgm:pt modelId="{6B9AE00C-8136-4594-A501-960C7335A8BF}" type="parTrans" cxnId="{1A93FD7F-F51D-4E52-90C5-6F3E49157F5F}">
      <dgm:prSet/>
      <dgm:spPr/>
      <dgm:t>
        <a:bodyPr/>
        <a:lstStyle/>
        <a:p>
          <a:endParaRPr lang="en-US"/>
        </a:p>
      </dgm:t>
    </dgm:pt>
    <dgm:pt modelId="{C0727808-2A29-4E7E-8D7D-F961CFBDEAFA}" type="sibTrans" cxnId="{1A93FD7F-F51D-4E52-90C5-6F3E49157F5F}">
      <dgm:prSet/>
      <dgm:spPr/>
      <dgm:t>
        <a:bodyPr/>
        <a:lstStyle/>
        <a:p>
          <a:endParaRPr lang="en-US"/>
        </a:p>
      </dgm:t>
    </dgm:pt>
    <dgm:pt modelId="{2D6B72B0-001C-4EBC-9A32-8AF119307350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Reduce overfitting or underfitting</a:t>
          </a:r>
        </a:p>
      </dgm:t>
    </dgm:pt>
    <dgm:pt modelId="{7DEE0863-2403-481C-B3F3-91961FD63AD5}" type="parTrans" cxnId="{55688A7F-3143-4875-8E07-71170B1F4E7A}">
      <dgm:prSet/>
      <dgm:spPr/>
      <dgm:t>
        <a:bodyPr/>
        <a:lstStyle/>
        <a:p>
          <a:endParaRPr lang="en-US"/>
        </a:p>
      </dgm:t>
    </dgm:pt>
    <dgm:pt modelId="{CA250535-FD53-4007-AC4B-7EFDBE1BBDCF}" type="sibTrans" cxnId="{55688A7F-3143-4875-8E07-71170B1F4E7A}">
      <dgm:prSet/>
      <dgm:spPr/>
      <dgm:t>
        <a:bodyPr/>
        <a:lstStyle/>
        <a:p>
          <a:endParaRPr lang="en-US"/>
        </a:p>
      </dgm:t>
    </dgm:pt>
    <dgm:pt modelId="{7A329DEB-5063-440D-90B2-CD2F92A3924A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Improve generalization on unseen data.</a:t>
          </a:r>
        </a:p>
      </dgm:t>
    </dgm:pt>
    <dgm:pt modelId="{E0566862-6FC5-4ABD-959E-24FBFF4B8A34}" type="parTrans" cxnId="{0D068C89-90DB-4F41-92D2-EE0C43CF2D95}">
      <dgm:prSet/>
      <dgm:spPr/>
      <dgm:t>
        <a:bodyPr/>
        <a:lstStyle/>
        <a:p>
          <a:endParaRPr lang="en-US"/>
        </a:p>
      </dgm:t>
    </dgm:pt>
    <dgm:pt modelId="{1640DE30-3141-4528-99D7-B2082DEC1695}" type="sibTrans" cxnId="{0D068C89-90DB-4F41-92D2-EE0C43CF2D95}">
      <dgm:prSet/>
      <dgm:spPr/>
      <dgm:t>
        <a:bodyPr/>
        <a:lstStyle/>
        <a:p>
          <a:endParaRPr lang="en-US"/>
        </a:p>
      </dgm:t>
    </dgm:pt>
    <dgm:pt modelId="{E5E7D9D6-2D1F-F042-89E6-D55A9AD3A6FC}" type="pres">
      <dgm:prSet presAssocID="{1353A158-2518-4E5D-AD72-B6F1025344AB}" presName="Name0" presStyleCnt="0">
        <dgm:presLayoutVars>
          <dgm:dir/>
          <dgm:animLvl val="lvl"/>
          <dgm:resizeHandles val="exact"/>
        </dgm:presLayoutVars>
      </dgm:prSet>
      <dgm:spPr/>
    </dgm:pt>
    <dgm:pt modelId="{F688DA8C-AE69-494D-A03D-2CC1730DDCA9}" type="pres">
      <dgm:prSet presAssocID="{673F88D8-BDD4-41DF-9B75-74FE02B7B449}" presName="composite" presStyleCnt="0"/>
      <dgm:spPr/>
    </dgm:pt>
    <dgm:pt modelId="{3D0D2EE9-76CC-9941-820C-9E04946BDC96}" type="pres">
      <dgm:prSet presAssocID="{673F88D8-BDD4-41DF-9B75-74FE02B7B44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0FB0157-95ED-5D49-9B22-CBF31577BEB9}" type="pres">
      <dgm:prSet presAssocID="{673F88D8-BDD4-41DF-9B75-74FE02B7B449}" presName="desTx" presStyleLbl="alignAccFollowNode1" presStyleIdx="0" presStyleCnt="3">
        <dgm:presLayoutVars>
          <dgm:bulletEnabled val="1"/>
        </dgm:presLayoutVars>
      </dgm:prSet>
      <dgm:spPr/>
    </dgm:pt>
    <dgm:pt modelId="{4266D01F-31C3-1145-89FC-FB0199F906A0}" type="pres">
      <dgm:prSet presAssocID="{B7912B7B-B797-4FED-8A7E-B2079367284D}" presName="space" presStyleCnt="0"/>
      <dgm:spPr/>
    </dgm:pt>
    <dgm:pt modelId="{7AF54E0B-B257-E440-8E23-E63F159E59A6}" type="pres">
      <dgm:prSet presAssocID="{A4030AC7-2E03-4D24-A89D-EA27F4D59D77}" presName="composite" presStyleCnt="0"/>
      <dgm:spPr/>
    </dgm:pt>
    <dgm:pt modelId="{66E27F46-89B4-3D47-9ED2-6AB4558F5DCF}" type="pres">
      <dgm:prSet presAssocID="{A4030AC7-2E03-4D24-A89D-EA27F4D59D7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59F7606-5E23-8B47-B146-708A47B118D7}" type="pres">
      <dgm:prSet presAssocID="{A4030AC7-2E03-4D24-A89D-EA27F4D59D77}" presName="desTx" presStyleLbl="alignAccFollowNode1" presStyleIdx="1" presStyleCnt="3">
        <dgm:presLayoutVars>
          <dgm:bulletEnabled val="1"/>
        </dgm:presLayoutVars>
      </dgm:prSet>
      <dgm:spPr/>
    </dgm:pt>
    <dgm:pt modelId="{C9E4FCED-8AE9-4048-A609-08338CADF722}" type="pres">
      <dgm:prSet presAssocID="{8959D202-8CE9-487D-BBF5-E8F6EC087B03}" presName="space" presStyleCnt="0"/>
      <dgm:spPr/>
    </dgm:pt>
    <dgm:pt modelId="{F578A0AC-1532-9149-845D-D5897115E5B9}" type="pres">
      <dgm:prSet presAssocID="{52DB5FBD-44AB-4C00-842A-042EF3BD38D3}" presName="composite" presStyleCnt="0"/>
      <dgm:spPr/>
    </dgm:pt>
    <dgm:pt modelId="{F64D3731-6BBA-5A4C-8866-6FAD18ED3EBD}" type="pres">
      <dgm:prSet presAssocID="{52DB5FBD-44AB-4C00-842A-042EF3BD38D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BC4B146-BFEA-B547-82FB-17EF7121E177}" type="pres">
      <dgm:prSet presAssocID="{52DB5FBD-44AB-4C00-842A-042EF3BD38D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9F40300-C78F-449A-902C-6BE461623834}" srcId="{1353A158-2518-4E5D-AD72-B6F1025344AB}" destId="{A4030AC7-2E03-4D24-A89D-EA27F4D59D77}" srcOrd="1" destOrd="0" parTransId="{B63D1DCC-BC86-48E0-85B4-610AB65B3E39}" sibTransId="{8959D202-8CE9-487D-BBF5-E8F6EC087B03}"/>
    <dgm:cxn modelId="{CE9FAB07-F2D7-6F4E-A26E-B8C766E7D1E6}" type="presOf" srcId="{B4A73D23-E148-41FB-BE12-27F4CBA61A0D}" destId="{159F7606-5E23-8B47-B146-708A47B118D7}" srcOrd="0" destOrd="1" presId="urn:microsoft.com/office/officeart/2005/8/layout/hList1"/>
    <dgm:cxn modelId="{83A5891C-7064-1844-ADC8-CC40A5DE8AB8}" type="presOf" srcId="{47B675E0-4C6B-4956-9808-E6C884926439}" destId="{159F7606-5E23-8B47-B146-708A47B118D7}" srcOrd="0" destOrd="0" presId="urn:microsoft.com/office/officeart/2005/8/layout/hList1"/>
    <dgm:cxn modelId="{FF898537-599E-374D-9262-5A05FC2B1BE2}" type="presOf" srcId="{52DB5FBD-44AB-4C00-842A-042EF3BD38D3}" destId="{F64D3731-6BBA-5A4C-8866-6FAD18ED3EBD}" srcOrd="0" destOrd="0" presId="urn:microsoft.com/office/officeart/2005/8/layout/hList1"/>
    <dgm:cxn modelId="{069F8840-16E3-4E70-BE4F-D4514863AFBF}" srcId="{1353A158-2518-4E5D-AD72-B6F1025344AB}" destId="{52DB5FBD-44AB-4C00-842A-042EF3BD38D3}" srcOrd="2" destOrd="0" parTransId="{8CDFA437-D9F9-4023-B032-06AF5FC7B777}" sibTransId="{264927D0-78A4-4E56-9832-D916FE33F8E8}"/>
    <dgm:cxn modelId="{9C00E140-FC4A-004C-97D4-DCB8975A7825}" type="presOf" srcId="{5CD197F3-8DE1-47CC-8673-5AB0FDB55371}" destId="{0BC4B146-BFEA-B547-82FB-17EF7121E177}" srcOrd="0" destOrd="1" presId="urn:microsoft.com/office/officeart/2005/8/layout/hList1"/>
    <dgm:cxn modelId="{C6168B55-A0D6-46F3-B8C6-4E19EF43ABC6}" srcId="{52DB5FBD-44AB-4C00-842A-042EF3BD38D3}" destId="{F83A73F4-F0E4-4775-8EFA-32E12E527881}" srcOrd="0" destOrd="0" parTransId="{09D4E7DF-68DA-455A-B29E-5E14A2702BF8}" sibTransId="{80C18F02-870C-4959-8E3D-C8046C5015D2}"/>
    <dgm:cxn modelId="{427C3C57-09E2-4E83-AF9A-25DAC01CB264}" srcId="{673F88D8-BDD4-41DF-9B75-74FE02B7B449}" destId="{F1054159-96C1-48ED-A3AD-CA54D5062DD1}" srcOrd="1" destOrd="0" parTransId="{D3B7A0B8-494F-4EDD-BEF8-978E4875EF02}" sibTransId="{2B690EDB-4FFB-4830-8264-8C0A3D39279B}"/>
    <dgm:cxn modelId="{3F6C0C59-CCB9-4C49-A41C-64FF847FB29D}" srcId="{1353A158-2518-4E5D-AD72-B6F1025344AB}" destId="{673F88D8-BDD4-41DF-9B75-74FE02B7B449}" srcOrd="0" destOrd="0" parTransId="{F58B933E-71FD-4AA1-A65C-3DE5034359E1}" sibTransId="{B7912B7B-B797-4FED-8A7E-B2079367284D}"/>
    <dgm:cxn modelId="{C1BD6E5E-6F90-6647-8C3F-93E5F8A071A2}" type="presOf" srcId="{F83A73F4-F0E4-4775-8EFA-32E12E527881}" destId="{0BC4B146-BFEA-B547-82FB-17EF7121E177}" srcOrd="0" destOrd="0" presId="urn:microsoft.com/office/officeart/2005/8/layout/hList1"/>
    <dgm:cxn modelId="{6CCC4A6D-DCE1-914F-B651-627BF03142EF}" type="presOf" srcId="{A4030AC7-2E03-4D24-A89D-EA27F4D59D77}" destId="{66E27F46-89B4-3D47-9ED2-6AB4558F5DCF}" srcOrd="0" destOrd="0" presId="urn:microsoft.com/office/officeart/2005/8/layout/hList1"/>
    <dgm:cxn modelId="{285CA077-F316-4DE0-A37D-7A653D5C1C7F}" srcId="{A4030AC7-2E03-4D24-A89D-EA27F4D59D77}" destId="{47B675E0-4C6B-4956-9808-E6C884926439}" srcOrd="0" destOrd="0" parTransId="{03464040-B0C4-491B-8F46-59FF4CBF8D58}" sibTransId="{171DC9AD-E979-4C3A-9320-228FBCAA8B99}"/>
    <dgm:cxn modelId="{5F00437B-3F7C-F440-999D-8FC5ABD979D8}" type="presOf" srcId="{673F88D8-BDD4-41DF-9B75-74FE02B7B449}" destId="{3D0D2EE9-76CC-9941-820C-9E04946BDC96}" srcOrd="0" destOrd="0" presId="urn:microsoft.com/office/officeart/2005/8/layout/hList1"/>
    <dgm:cxn modelId="{55688A7F-3143-4875-8E07-71170B1F4E7A}" srcId="{52DB5FBD-44AB-4C00-842A-042EF3BD38D3}" destId="{2D6B72B0-001C-4EBC-9A32-8AF119307350}" srcOrd="2" destOrd="0" parTransId="{7DEE0863-2403-481C-B3F3-91961FD63AD5}" sibTransId="{CA250535-FD53-4007-AC4B-7EFDBE1BBDCF}"/>
    <dgm:cxn modelId="{1A93FD7F-F51D-4E52-90C5-6F3E49157F5F}" srcId="{52DB5FBD-44AB-4C00-842A-042EF3BD38D3}" destId="{5CD197F3-8DE1-47CC-8673-5AB0FDB55371}" srcOrd="1" destOrd="0" parTransId="{6B9AE00C-8136-4594-A501-960C7335A8BF}" sibTransId="{C0727808-2A29-4E7E-8D7D-F961CFBDEAFA}"/>
    <dgm:cxn modelId="{0D068C89-90DB-4F41-92D2-EE0C43CF2D95}" srcId="{52DB5FBD-44AB-4C00-842A-042EF3BD38D3}" destId="{7A329DEB-5063-440D-90B2-CD2F92A3924A}" srcOrd="3" destOrd="0" parTransId="{E0566862-6FC5-4ABD-959E-24FBFF4B8A34}" sibTransId="{1640DE30-3141-4528-99D7-B2082DEC1695}"/>
    <dgm:cxn modelId="{C866D98B-58FC-BD4D-85AE-1A9852C8D978}" type="presOf" srcId="{D56A3B54-07A7-42B9-B27E-44611737C997}" destId="{159F7606-5E23-8B47-B146-708A47B118D7}" srcOrd="0" destOrd="2" presId="urn:microsoft.com/office/officeart/2005/8/layout/hList1"/>
    <dgm:cxn modelId="{6BBD4297-1F5C-4B6F-9D13-8AAF77C727C6}" srcId="{A4030AC7-2E03-4D24-A89D-EA27F4D59D77}" destId="{B4A73D23-E148-41FB-BE12-27F4CBA61A0D}" srcOrd="1" destOrd="0" parTransId="{BC1826CA-315F-4F29-9A2E-DB470B3EE615}" sibTransId="{3C4CBACF-A4DD-4A90-9767-A04061624A45}"/>
    <dgm:cxn modelId="{A263F19E-1C17-4359-AFCB-5268C1A3C14B}" srcId="{673F88D8-BDD4-41DF-9B75-74FE02B7B449}" destId="{11CF1650-DAFC-4392-BCCE-7644A4F9EA2F}" srcOrd="0" destOrd="0" parTransId="{F48ED7AF-C2D8-4DAE-8C40-DEE3C896F207}" sibTransId="{527B35AC-C9BD-46B3-A0B6-8DE365930693}"/>
    <dgm:cxn modelId="{CD61B5A5-55BF-114A-94FE-CCB53C046127}" type="presOf" srcId="{7A329DEB-5063-440D-90B2-CD2F92A3924A}" destId="{0BC4B146-BFEA-B547-82FB-17EF7121E177}" srcOrd="0" destOrd="3" presId="urn:microsoft.com/office/officeart/2005/8/layout/hList1"/>
    <dgm:cxn modelId="{072C0FB1-233D-46D3-BD6A-A75EED1DD52C}" srcId="{A4030AC7-2E03-4D24-A89D-EA27F4D59D77}" destId="{D56A3B54-07A7-42B9-B27E-44611737C997}" srcOrd="2" destOrd="0" parTransId="{1FC3B790-B77E-4CE9-A66F-7FA5892E30E8}" sibTransId="{12C62BC0-FDD3-4119-96C9-416AC47E8B8C}"/>
    <dgm:cxn modelId="{7A266AB7-CB85-5A41-A799-0E414BC23DF9}" type="presOf" srcId="{F1054159-96C1-48ED-A3AD-CA54D5062DD1}" destId="{40FB0157-95ED-5D49-9B22-CBF31577BEB9}" srcOrd="0" destOrd="1" presId="urn:microsoft.com/office/officeart/2005/8/layout/hList1"/>
    <dgm:cxn modelId="{2A726EC3-316C-2649-AE5B-77B1EEA18049}" type="presOf" srcId="{1353A158-2518-4E5D-AD72-B6F1025344AB}" destId="{E5E7D9D6-2D1F-F042-89E6-D55A9AD3A6FC}" srcOrd="0" destOrd="0" presId="urn:microsoft.com/office/officeart/2005/8/layout/hList1"/>
    <dgm:cxn modelId="{93DB8EDA-F7AD-B846-8234-B136805C6F95}" type="presOf" srcId="{11CF1650-DAFC-4392-BCCE-7644A4F9EA2F}" destId="{40FB0157-95ED-5D49-9B22-CBF31577BEB9}" srcOrd="0" destOrd="0" presId="urn:microsoft.com/office/officeart/2005/8/layout/hList1"/>
    <dgm:cxn modelId="{B89045ED-88BB-724C-8CF4-26BD8DB5B720}" type="presOf" srcId="{2D6B72B0-001C-4EBC-9A32-8AF119307350}" destId="{0BC4B146-BFEA-B547-82FB-17EF7121E177}" srcOrd="0" destOrd="2" presId="urn:microsoft.com/office/officeart/2005/8/layout/hList1"/>
    <dgm:cxn modelId="{C503CC9B-DDA7-4141-AAFC-92AA7ACF368A}" type="presParOf" srcId="{E5E7D9D6-2D1F-F042-89E6-D55A9AD3A6FC}" destId="{F688DA8C-AE69-494D-A03D-2CC1730DDCA9}" srcOrd="0" destOrd="0" presId="urn:microsoft.com/office/officeart/2005/8/layout/hList1"/>
    <dgm:cxn modelId="{55FA692D-BA1E-504A-BC3A-0A77E7EF8B10}" type="presParOf" srcId="{F688DA8C-AE69-494D-A03D-2CC1730DDCA9}" destId="{3D0D2EE9-76CC-9941-820C-9E04946BDC96}" srcOrd="0" destOrd="0" presId="urn:microsoft.com/office/officeart/2005/8/layout/hList1"/>
    <dgm:cxn modelId="{4AEBEC80-881D-C345-9957-2CFCFC1F6308}" type="presParOf" srcId="{F688DA8C-AE69-494D-A03D-2CC1730DDCA9}" destId="{40FB0157-95ED-5D49-9B22-CBF31577BEB9}" srcOrd="1" destOrd="0" presId="urn:microsoft.com/office/officeart/2005/8/layout/hList1"/>
    <dgm:cxn modelId="{AAB6922F-6F15-6D49-A7D8-8084E25D02C4}" type="presParOf" srcId="{E5E7D9D6-2D1F-F042-89E6-D55A9AD3A6FC}" destId="{4266D01F-31C3-1145-89FC-FB0199F906A0}" srcOrd="1" destOrd="0" presId="urn:microsoft.com/office/officeart/2005/8/layout/hList1"/>
    <dgm:cxn modelId="{556BB240-FA8B-D447-883C-B9C343427405}" type="presParOf" srcId="{E5E7D9D6-2D1F-F042-89E6-D55A9AD3A6FC}" destId="{7AF54E0B-B257-E440-8E23-E63F159E59A6}" srcOrd="2" destOrd="0" presId="urn:microsoft.com/office/officeart/2005/8/layout/hList1"/>
    <dgm:cxn modelId="{1D26C901-1A6A-EC47-A169-7C3D0C60F8CE}" type="presParOf" srcId="{7AF54E0B-B257-E440-8E23-E63F159E59A6}" destId="{66E27F46-89B4-3D47-9ED2-6AB4558F5DCF}" srcOrd="0" destOrd="0" presId="urn:microsoft.com/office/officeart/2005/8/layout/hList1"/>
    <dgm:cxn modelId="{C619706A-E223-604F-838A-CDCF41D85E00}" type="presParOf" srcId="{7AF54E0B-B257-E440-8E23-E63F159E59A6}" destId="{159F7606-5E23-8B47-B146-708A47B118D7}" srcOrd="1" destOrd="0" presId="urn:microsoft.com/office/officeart/2005/8/layout/hList1"/>
    <dgm:cxn modelId="{158851CE-4A6A-CC4A-88FA-96CAA59BAF74}" type="presParOf" srcId="{E5E7D9D6-2D1F-F042-89E6-D55A9AD3A6FC}" destId="{C9E4FCED-8AE9-4048-A609-08338CADF722}" srcOrd="3" destOrd="0" presId="urn:microsoft.com/office/officeart/2005/8/layout/hList1"/>
    <dgm:cxn modelId="{410E5624-CE25-2C46-8350-2C18CFE75E71}" type="presParOf" srcId="{E5E7D9D6-2D1F-F042-89E6-D55A9AD3A6FC}" destId="{F578A0AC-1532-9149-845D-D5897115E5B9}" srcOrd="4" destOrd="0" presId="urn:microsoft.com/office/officeart/2005/8/layout/hList1"/>
    <dgm:cxn modelId="{E231E4CA-3EF4-CD4C-8B88-F7F0E258DEEF}" type="presParOf" srcId="{F578A0AC-1532-9149-845D-D5897115E5B9}" destId="{F64D3731-6BBA-5A4C-8866-6FAD18ED3EBD}" srcOrd="0" destOrd="0" presId="urn:microsoft.com/office/officeart/2005/8/layout/hList1"/>
    <dgm:cxn modelId="{C9677B13-1BEF-3540-9FB8-817F6AC05EC6}" type="presParOf" srcId="{F578A0AC-1532-9149-845D-D5897115E5B9}" destId="{0BC4B146-BFEA-B547-82FB-17EF7121E17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E4288A-D180-4AAE-8DC3-718933A01734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09517ED-76AE-4D1B-BDB7-AB16A9F587B5}">
      <dgm:prSet/>
      <dgm:spPr/>
      <dgm:t>
        <a:bodyPr/>
        <a:lstStyle/>
        <a:p>
          <a:r>
            <a:rPr lang="en-US" b="1" dirty="0"/>
            <a:t>Grid Search</a:t>
          </a:r>
          <a:endParaRPr lang="en-US" dirty="0"/>
        </a:p>
      </dgm:t>
    </dgm:pt>
    <dgm:pt modelId="{6FBFAC24-F97F-4F7C-B55F-7B7F87331A0A}" type="parTrans" cxnId="{E635450D-3AAF-4DA6-A072-9385E3BC679E}">
      <dgm:prSet/>
      <dgm:spPr/>
      <dgm:t>
        <a:bodyPr/>
        <a:lstStyle/>
        <a:p>
          <a:endParaRPr lang="en-US"/>
        </a:p>
      </dgm:t>
    </dgm:pt>
    <dgm:pt modelId="{873E2BCB-2526-47B6-835D-222617774566}" type="sibTrans" cxnId="{E635450D-3AAF-4DA6-A072-9385E3BC679E}">
      <dgm:prSet/>
      <dgm:spPr/>
      <dgm:t>
        <a:bodyPr/>
        <a:lstStyle/>
        <a:p>
          <a:endParaRPr lang="en-US"/>
        </a:p>
      </dgm:t>
    </dgm:pt>
    <dgm:pt modelId="{64CA1C29-739C-44F4-BBC9-8B9D4290E2CB}">
      <dgm:prSet/>
      <dgm:spPr/>
      <dgm:t>
        <a:bodyPr/>
        <a:lstStyle/>
        <a:p>
          <a:r>
            <a:rPr lang="en-US" b="1" dirty="0"/>
            <a:t>Random Search</a:t>
          </a:r>
          <a:endParaRPr lang="en-US" dirty="0"/>
        </a:p>
      </dgm:t>
    </dgm:pt>
    <dgm:pt modelId="{052E0B9E-870E-48F9-BE53-FC1F84384E21}" type="parTrans" cxnId="{86AEB32B-9DC0-4840-83A2-C012059E6494}">
      <dgm:prSet/>
      <dgm:spPr/>
      <dgm:t>
        <a:bodyPr/>
        <a:lstStyle/>
        <a:p>
          <a:endParaRPr lang="en-US"/>
        </a:p>
      </dgm:t>
    </dgm:pt>
    <dgm:pt modelId="{A0A01E31-77F0-4ED1-84D8-5382EBFCE87F}" type="sibTrans" cxnId="{86AEB32B-9DC0-4840-83A2-C012059E6494}">
      <dgm:prSet/>
      <dgm:spPr/>
      <dgm:t>
        <a:bodyPr/>
        <a:lstStyle/>
        <a:p>
          <a:endParaRPr lang="en-US"/>
        </a:p>
      </dgm:t>
    </dgm:pt>
    <dgm:pt modelId="{9A2D2CB4-AE2A-49EF-9323-613E8A94D3D1}">
      <dgm:prSet/>
      <dgm:spPr/>
      <dgm:t>
        <a:bodyPr/>
        <a:lstStyle/>
        <a:p>
          <a:r>
            <a:rPr lang="en-US" b="1" dirty="0"/>
            <a:t>Bayesian Optimization</a:t>
          </a:r>
          <a:endParaRPr lang="en-US" dirty="0"/>
        </a:p>
      </dgm:t>
    </dgm:pt>
    <dgm:pt modelId="{A93F5B7F-D8E8-470C-8D31-73373C2D5FDC}" type="parTrans" cxnId="{B963ACDE-F88B-4ECA-9DC7-731602B552DF}">
      <dgm:prSet/>
      <dgm:spPr/>
      <dgm:t>
        <a:bodyPr/>
        <a:lstStyle/>
        <a:p>
          <a:endParaRPr lang="en-US"/>
        </a:p>
      </dgm:t>
    </dgm:pt>
    <dgm:pt modelId="{6EB5205E-D2EC-4ADA-A923-96CD5570380D}" type="sibTrans" cxnId="{B963ACDE-F88B-4ECA-9DC7-731602B552DF}">
      <dgm:prSet/>
      <dgm:spPr/>
      <dgm:t>
        <a:bodyPr/>
        <a:lstStyle/>
        <a:p>
          <a:endParaRPr lang="en-US"/>
        </a:p>
      </dgm:t>
    </dgm:pt>
    <dgm:pt modelId="{B6BA4292-F971-4AA8-BF6F-3F9C919C2F8C}">
      <dgm:prSet/>
      <dgm:spPr/>
      <dgm:t>
        <a:bodyPr/>
        <a:lstStyle/>
        <a:p>
          <a:r>
            <a:rPr lang="en-US" b="1" dirty="0">
              <a:hlinkClick xmlns:r="http://schemas.openxmlformats.org/officeDocument/2006/relationships" r:id="rId1"/>
            </a:rPr>
            <a:t>Hyperband Optimization</a:t>
          </a:r>
          <a:endParaRPr lang="en-US" dirty="0"/>
        </a:p>
      </dgm:t>
    </dgm:pt>
    <dgm:pt modelId="{F9983E1D-56C5-4935-8CC0-98B1966B4854}" type="parTrans" cxnId="{98B43E8A-2FDC-4F2E-A260-EF52ED1BC640}">
      <dgm:prSet/>
      <dgm:spPr/>
      <dgm:t>
        <a:bodyPr/>
        <a:lstStyle/>
        <a:p>
          <a:endParaRPr lang="en-US"/>
        </a:p>
      </dgm:t>
    </dgm:pt>
    <dgm:pt modelId="{A2EAD85F-4D32-439B-B49C-819F9037C294}" type="sibTrans" cxnId="{98B43E8A-2FDC-4F2E-A260-EF52ED1BC640}">
      <dgm:prSet/>
      <dgm:spPr/>
      <dgm:t>
        <a:bodyPr/>
        <a:lstStyle/>
        <a:p>
          <a:endParaRPr lang="en-US"/>
        </a:p>
      </dgm:t>
    </dgm:pt>
    <dgm:pt modelId="{DE0C1781-014D-774D-A088-2E76FED189BC}" type="pres">
      <dgm:prSet presAssocID="{17E4288A-D180-4AAE-8DC3-718933A01734}" presName="outerComposite" presStyleCnt="0">
        <dgm:presLayoutVars>
          <dgm:chMax val="5"/>
          <dgm:dir/>
          <dgm:resizeHandles val="exact"/>
        </dgm:presLayoutVars>
      </dgm:prSet>
      <dgm:spPr/>
    </dgm:pt>
    <dgm:pt modelId="{C9451076-BEFC-0644-B346-D01637ED5D8C}" type="pres">
      <dgm:prSet presAssocID="{17E4288A-D180-4AAE-8DC3-718933A01734}" presName="dummyMaxCanvas" presStyleCnt="0">
        <dgm:presLayoutVars/>
      </dgm:prSet>
      <dgm:spPr/>
    </dgm:pt>
    <dgm:pt modelId="{5A5D1789-CAF8-2941-8BD7-482C24981300}" type="pres">
      <dgm:prSet presAssocID="{17E4288A-D180-4AAE-8DC3-718933A01734}" presName="FourNodes_1" presStyleLbl="node1" presStyleIdx="0" presStyleCnt="4">
        <dgm:presLayoutVars>
          <dgm:bulletEnabled val="1"/>
        </dgm:presLayoutVars>
      </dgm:prSet>
      <dgm:spPr/>
    </dgm:pt>
    <dgm:pt modelId="{C3B25396-1170-1848-855E-3919B8F2F565}" type="pres">
      <dgm:prSet presAssocID="{17E4288A-D180-4AAE-8DC3-718933A01734}" presName="FourNodes_2" presStyleLbl="node1" presStyleIdx="1" presStyleCnt="4">
        <dgm:presLayoutVars>
          <dgm:bulletEnabled val="1"/>
        </dgm:presLayoutVars>
      </dgm:prSet>
      <dgm:spPr/>
    </dgm:pt>
    <dgm:pt modelId="{9F4C1366-DA85-B44A-B726-BEC0B853142B}" type="pres">
      <dgm:prSet presAssocID="{17E4288A-D180-4AAE-8DC3-718933A01734}" presName="FourNodes_3" presStyleLbl="node1" presStyleIdx="2" presStyleCnt="4">
        <dgm:presLayoutVars>
          <dgm:bulletEnabled val="1"/>
        </dgm:presLayoutVars>
      </dgm:prSet>
      <dgm:spPr/>
    </dgm:pt>
    <dgm:pt modelId="{4A2215AD-E8A4-0649-B023-F0AA82CD4C48}" type="pres">
      <dgm:prSet presAssocID="{17E4288A-D180-4AAE-8DC3-718933A01734}" presName="FourNodes_4" presStyleLbl="node1" presStyleIdx="3" presStyleCnt="4">
        <dgm:presLayoutVars>
          <dgm:bulletEnabled val="1"/>
        </dgm:presLayoutVars>
      </dgm:prSet>
      <dgm:spPr/>
    </dgm:pt>
    <dgm:pt modelId="{86E1FFB2-D546-2548-851E-5B41D300E25B}" type="pres">
      <dgm:prSet presAssocID="{17E4288A-D180-4AAE-8DC3-718933A01734}" presName="FourConn_1-2" presStyleLbl="fgAccFollowNode1" presStyleIdx="0" presStyleCnt="3">
        <dgm:presLayoutVars>
          <dgm:bulletEnabled val="1"/>
        </dgm:presLayoutVars>
      </dgm:prSet>
      <dgm:spPr/>
    </dgm:pt>
    <dgm:pt modelId="{9A06A839-7379-9144-9690-404767BA28D2}" type="pres">
      <dgm:prSet presAssocID="{17E4288A-D180-4AAE-8DC3-718933A01734}" presName="FourConn_2-3" presStyleLbl="fgAccFollowNode1" presStyleIdx="1" presStyleCnt="3">
        <dgm:presLayoutVars>
          <dgm:bulletEnabled val="1"/>
        </dgm:presLayoutVars>
      </dgm:prSet>
      <dgm:spPr/>
    </dgm:pt>
    <dgm:pt modelId="{BC0597B8-DF69-E24D-BF75-1EE4DDF01E1E}" type="pres">
      <dgm:prSet presAssocID="{17E4288A-D180-4AAE-8DC3-718933A01734}" presName="FourConn_3-4" presStyleLbl="fgAccFollowNode1" presStyleIdx="2" presStyleCnt="3">
        <dgm:presLayoutVars>
          <dgm:bulletEnabled val="1"/>
        </dgm:presLayoutVars>
      </dgm:prSet>
      <dgm:spPr/>
    </dgm:pt>
    <dgm:pt modelId="{D2506771-8DEF-6A48-A7F7-CB7EB5A69A40}" type="pres">
      <dgm:prSet presAssocID="{17E4288A-D180-4AAE-8DC3-718933A01734}" presName="FourNodes_1_text" presStyleLbl="node1" presStyleIdx="3" presStyleCnt="4">
        <dgm:presLayoutVars>
          <dgm:bulletEnabled val="1"/>
        </dgm:presLayoutVars>
      </dgm:prSet>
      <dgm:spPr/>
    </dgm:pt>
    <dgm:pt modelId="{F3750E5B-E4BF-3C49-906C-E6A7E9AC7966}" type="pres">
      <dgm:prSet presAssocID="{17E4288A-D180-4AAE-8DC3-718933A01734}" presName="FourNodes_2_text" presStyleLbl="node1" presStyleIdx="3" presStyleCnt="4">
        <dgm:presLayoutVars>
          <dgm:bulletEnabled val="1"/>
        </dgm:presLayoutVars>
      </dgm:prSet>
      <dgm:spPr/>
    </dgm:pt>
    <dgm:pt modelId="{EAB6C688-E9EC-7543-9961-728C169A8493}" type="pres">
      <dgm:prSet presAssocID="{17E4288A-D180-4AAE-8DC3-718933A01734}" presName="FourNodes_3_text" presStyleLbl="node1" presStyleIdx="3" presStyleCnt="4">
        <dgm:presLayoutVars>
          <dgm:bulletEnabled val="1"/>
        </dgm:presLayoutVars>
      </dgm:prSet>
      <dgm:spPr/>
    </dgm:pt>
    <dgm:pt modelId="{CCD2A2A1-26DD-944F-8C5F-BBD1E3B2D404}" type="pres">
      <dgm:prSet presAssocID="{17E4288A-D180-4AAE-8DC3-718933A0173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4EA4B07-56F7-2846-8A8E-A4B47441585B}" type="presOf" srcId="{C09517ED-76AE-4D1B-BDB7-AB16A9F587B5}" destId="{5A5D1789-CAF8-2941-8BD7-482C24981300}" srcOrd="0" destOrd="0" presId="urn:microsoft.com/office/officeart/2005/8/layout/vProcess5"/>
    <dgm:cxn modelId="{7D8CEC0C-1CAE-4F4F-9EBC-0091B6C6046C}" type="presOf" srcId="{6EB5205E-D2EC-4ADA-A923-96CD5570380D}" destId="{BC0597B8-DF69-E24D-BF75-1EE4DDF01E1E}" srcOrd="0" destOrd="0" presId="urn:microsoft.com/office/officeart/2005/8/layout/vProcess5"/>
    <dgm:cxn modelId="{E635450D-3AAF-4DA6-A072-9385E3BC679E}" srcId="{17E4288A-D180-4AAE-8DC3-718933A01734}" destId="{C09517ED-76AE-4D1B-BDB7-AB16A9F587B5}" srcOrd="0" destOrd="0" parTransId="{6FBFAC24-F97F-4F7C-B55F-7B7F87331A0A}" sibTransId="{873E2BCB-2526-47B6-835D-222617774566}"/>
    <dgm:cxn modelId="{05408527-EB58-3045-BEA0-7600DF046138}" type="presOf" srcId="{9A2D2CB4-AE2A-49EF-9323-613E8A94D3D1}" destId="{9F4C1366-DA85-B44A-B726-BEC0B853142B}" srcOrd="0" destOrd="0" presId="urn:microsoft.com/office/officeart/2005/8/layout/vProcess5"/>
    <dgm:cxn modelId="{86AEB32B-9DC0-4840-83A2-C012059E6494}" srcId="{17E4288A-D180-4AAE-8DC3-718933A01734}" destId="{64CA1C29-739C-44F4-BBC9-8B9D4290E2CB}" srcOrd="1" destOrd="0" parTransId="{052E0B9E-870E-48F9-BE53-FC1F84384E21}" sibTransId="{A0A01E31-77F0-4ED1-84D8-5382EBFCE87F}"/>
    <dgm:cxn modelId="{DE6DCD38-6D49-074D-868F-4F084EC53F67}" type="presOf" srcId="{B6BA4292-F971-4AA8-BF6F-3F9C919C2F8C}" destId="{4A2215AD-E8A4-0649-B023-F0AA82CD4C48}" srcOrd="0" destOrd="0" presId="urn:microsoft.com/office/officeart/2005/8/layout/vProcess5"/>
    <dgm:cxn modelId="{F0AD424D-9A3B-CF4F-9717-9F5650A3AF05}" type="presOf" srcId="{64CA1C29-739C-44F4-BBC9-8B9D4290E2CB}" destId="{C3B25396-1170-1848-855E-3919B8F2F565}" srcOrd="0" destOrd="0" presId="urn:microsoft.com/office/officeart/2005/8/layout/vProcess5"/>
    <dgm:cxn modelId="{B46C4A72-0029-9246-9547-61B110E6AB69}" type="presOf" srcId="{B6BA4292-F971-4AA8-BF6F-3F9C919C2F8C}" destId="{CCD2A2A1-26DD-944F-8C5F-BBD1E3B2D404}" srcOrd="1" destOrd="0" presId="urn:microsoft.com/office/officeart/2005/8/layout/vProcess5"/>
    <dgm:cxn modelId="{DF7E7981-849D-0B4B-B233-4960EDFBD72F}" type="presOf" srcId="{9A2D2CB4-AE2A-49EF-9323-613E8A94D3D1}" destId="{EAB6C688-E9EC-7543-9961-728C169A8493}" srcOrd="1" destOrd="0" presId="urn:microsoft.com/office/officeart/2005/8/layout/vProcess5"/>
    <dgm:cxn modelId="{98B43E8A-2FDC-4F2E-A260-EF52ED1BC640}" srcId="{17E4288A-D180-4AAE-8DC3-718933A01734}" destId="{B6BA4292-F971-4AA8-BF6F-3F9C919C2F8C}" srcOrd="3" destOrd="0" parTransId="{F9983E1D-56C5-4935-8CC0-98B1966B4854}" sibTransId="{A2EAD85F-4D32-439B-B49C-819F9037C294}"/>
    <dgm:cxn modelId="{D3C8D89D-15A8-C442-AFF2-A6DEE5705348}" type="presOf" srcId="{17E4288A-D180-4AAE-8DC3-718933A01734}" destId="{DE0C1781-014D-774D-A088-2E76FED189BC}" srcOrd="0" destOrd="0" presId="urn:microsoft.com/office/officeart/2005/8/layout/vProcess5"/>
    <dgm:cxn modelId="{1BD247A3-26B8-EF45-9518-335BB97044F8}" type="presOf" srcId="{64CA1C29-739C-44F4-BBC9-8B9D4290E2CB}" destId="{F3750E5B-E4BF-3C49-906C-E6A7E9AC7966}" srcOrd="1" destOrd="0" presId="urn:microsoft.com/office/officeart/2005/8/layout/vProcess5"/>
    <dgm:cxn modelId="{3393C7CC-02F7-9C41-9987-10EAE9651A0A}" type="presOf" srcId="{A0A01E31-77F0-4ED1-84D8-5382EBFCE87F}" destId="{9A06A839-7379-9144-9690-404767BA28D2}" srcOrd="0" destOrd="0" presId="urn:microsoft.com/office/officeart/2005/8/layout/vProcess5"/>
    <dgm:cxn modelId="{B963ACDE-F88B-4ECA-9DC7-731602B552DF}" srcId="{17E4288A-D180-4AAE-8DC3-718933A01734}" destId="{9A2D2CB4-AE2A-49EF-9323-613E8A94D3D1}" srcOrd="2" destOrd="0" parTransId="{A93F5B7F-D8E8-470C-8D31-73373C2D5FDC}" sibTransId="{6EB5205E-D2EC-4ADA-A923-96CD5570380D}"/>
    <dgm:cxn modelId="{476C5CEE-43BA-5B48-A0FA-E113887EAE44}" type="presOf" srcId="{873E2BCB-2526-47B6-835D-222617774566}" destId="{86E1FFB2-D546-2548-851E-5B41D300E25B}" srcOrd="0" destOrd="0" presId="urn:microsoft.com/office/officeart/2005/8/layout/vProcess5"/>
    <dgm:cxn modelId="{F43DF3FE-417F-9345-9652-51AD3C2E36D4}" type="presOf" srcId="{C09517ED-76AE-4D1B-BDB7-AB16A9F587B5}" destId="{D2506771-8DEF-6A48-A7F7-CB7EB5A69A40}" srcOrd="1" destOrd="0" presId="urn:microsoft.com/office/officeart/2005/8/layout/vProcess5"/>
    <dgm:cxn modelId="{40837FE9-1FC4-B441-99AA-A468C1F2FE76}" type="presParOf" srcId="{DE0C1781-014D-774D-A088-2E76FED189BC}" destId="{C9451076-BEFC-0644-B346-D01637ED5D8C}" srcOrd="0" destOrd="0" presId="urn:microsoft.com/office/officeart/2005/8/layout/vProcess5"/>
    <dgm:cxn modelId="{9B06E42B-E97D-3C4D-B546-FA249C6DA307}" type="presParOf" srcId="{DE0C1781-014D-774D-A088-2E76FED189BC}" destId="{5A5D1789-CAF8-2941-8BD7-482C24981300}" srcOrd="1" destOrd="0" presId="urn:microsoft.com/office/officeart/2005/8/layout/vProcess5"/>
    <dgm:cxn modelId="{242879D0-64B0-944C-915B-FBB0EC826958}" type="presParOf" srcId="{DE0C1781-014D-774D-A088-2E76FED189BC}" destId="{C3B25396-1170-1848-855E-3919B8F2F565}" srcOrd="2" destOrd="0" presId="urn:microsoft.com/office/officeart/2005/8/layout/vProcess5"/>
    <dgm:cxn modelId="{71409D57-6A99-BC4B-B281-F6968B49AF27}" type="presParOf" srcId="{DE0C1781-014D-774D-A088-2E76FED189BC}" destId="{9F4C1366-DA85-B44A-B726-BEC0B853142B}" srcOrd="3" destOrd="0" presId="urn:microsoft.com/office/officeart/2005/8/layout/vProcess5"/>
    <dgm:cxn modelId="{FF27711B-07B5-6341-8ABF-12240015653A}" type="presParOf" srcId="{DE0C1781-014D-774D-A088-2E76FED189BC}" destId="{4A2215AD-E8A4-0649-B023-F0AA82CD4C48}" srcOrd="4" destOrd="0" presId="urn:microsoft.com/office/officeart/2005/8/layout/vProcess5"/>
    <dgm:cxn modelId="{22F4ECB7-2607-C34B-9BF0-8BD3E7DBC277}" type="presParOf" srcId="{DE0C1781-014D-774D-A088-2E76FED189BC}" destId="{86E1FFB2-D546-2548-851E-5B41D300E25B}" srcOrd="5" destOrd="0" presId="urn:microsoft.com/office/officeart/2005/8/layout/vProcess5"/>
    <dgm:cxn modelId="{F5746F7D-7EBF-EF48-A22F-636C0F5B241D}" type="presParOf" srcId="{DE0C1781-014D-774D-A088-2E76FED189BC}" destId="{9A06A839-7379-9144-9690-404767BA28D2}" srcOrd="6" destOrd="0" presId="urn:microsoft.com/office/officeart/2005/8/layout/vProcess5"/>
    <dgm:cxn modelId="{60F86B58-0454-DA4C-B2B5-FD640D6D0293}" type="presParOf" srcId="{DE0C1781-014D-774D-A088-2E76FED189BC}" destId="{BC0597B8-DF69-E24D-BF75-1EE4DDF01E1E}" srcOrd="7" destOrd="0" presId="urn:microsoft.com/office/officeart/2005/8/layout/vProcess5"/>
    <dgm:cxn modelId="{5B0BA95A-29FB-CE4B-869B-4E89A4A1D5F0}" type="presParOf" srcId="{DE0C1781-014D-774D-A088-2E76FED189BC}" destId="{D2506771-8DEF-6A48-A7F7-CB7EB5A69A40}" srcOrd="8" destOrd="0" presId="urn:microsoft.com/office/officeart/2005/8/layout/vProcess5"/>
    <dgm:cxn modelId="{5BC8C06D-01C1-674B-A0FD-D60CBB66465B}" type="presParOf" srcId="{DE0C1781-014D-774D-A088-2E76FED189BC}" destId="{F3750E5B-E4BF-3C49-906C-E6A7E9AC7966}" srcOrd="9" destOrd="0" presId="urn:microsoft.com/office/officeart/2005/8/layout/vProcess5"/>
    <dgm:cxn modelId="{8AF93E7B-1BBD-0544-8F44-1F95BB29DBF7}" type="presParOf" srcId="{DE0C1781-014D-774D-A088-2E76FED189BC}" destId="{EAB6C688-E9EC-7543-9961-728C169A8493}" srcOrd="10" destOrd="0" presId="urn:microsoft.com/office/officeart/2005/8/layout/vProcess5"/>
    <dgm:cxn modelId="{433567D0-86F5-AB46-AD8F-F60C04B9DB96}" type="presParOf" srcId="{DE0C1781-014D-774D-A088-2E76FED189BC}" destId="{CCD2A2A1-26DD-944F-8C5F-BBD1E3B2D40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183BB-4319-BF47-ADC0-EB17D474AA76}">
      <dsp:nvSpPr>
        <dsp:cNvPr id="0" name=""/>
        <dsp:cNvSpPr/>
      </dsp:nvSpPr>
      <dsp:spPr>
        <a:xfrm>
          <a:off x="380489" y="0"/>
          <a:ext cx="5530735" cy="5530735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240FEE-9798-1643-8521-FE00435327AC}">
      <dsp:nvSpPr>
        <dsp:cNvPr id="0" name=""/>
        <dsp:cNvSpPr/>
      </dsp:nvSpPr>
      <dsp:spPr>
        <a:xfrm>
          <a:off x="905909" y="525419"/>
          <a:ext cx="2156986" cy="215698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Last classic ML open lab</a:t>
          </a:r>
        </a:p>
      </dsp:txBody>
      <dsp:txXfrm>
        <a:off x="1011204" y="630714"/>
        <a:ext cx="1946396" cy="1946396"/>
      </dsp:txXfrm>
    </dsp:sp>
    <dsp:sp modelId="{9FC1B39F-42C2-4845-A5F1-4534B7E756B6}">
      <dsp:nvSpPr>
        <dsp:cNvPr id="0" name=""/>
        <dsp:cNvSpPr/>
      </dsp:nvSpPr>
      <dsp:spPr>
        <a:xfrm>
          <a:off x="3228818" y="525419"/>
          <a:ext cx="2156986" cy="2156986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Simplified explanations </a:t>
          </a:r>
        </a:p>
      </dsp:txBody>
      <dsp:txXfrm>
        <a:off x="3334113" y="630714"/>
        <a:ext cx="1946396" cy="1946396"/>
      </dsp:txXfrm>
    </dsp:sp>
    <dsp:sp modelId="{B2B33547-6023-D547-8977-E548FD0D16AB}">
      <dsp:nvSpPr>
        <dsp:cNvPr id="0" name=""/>
        <dsp:cNvSpPr/>
      </dsp:nvSpPr>
      <dsp:spPr>
        <a:xfrm>
          <a:off x="905909" y="2848328"/>
          <a:ext cx="2156986" cy="2156986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Little math but focused on followable steps </a:t>
          </a:r>
        </a:p>
      </dsp:txBody>
      <dsp:txXfrm>
        <a:off x="1011204" y="2953623"/>
        <a:ext cx="1946396" cy="1946396"/>
      </dsp:txXfrm>
    </dsp:sp>
    <dsp:sp modelId="{5A760393-E78E-6C49-9D4B-6B6589CB092A}">
      <dsp:nvSpPr>
        <dsp:cNvPr id="0" name=""/>
        <dsp:cNvSpPr/>
      </dsp:nvSpPr>
      <dsp:spPr>
        <a:xfrm>
          <a:off x="3228818" y="2848328"/>
          <a:ext cx="2156986" cy="2156986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Recommend to check prior ML labs on regression and classification  </a:t>
          </a:r>
        </a:p>
      </dsp:txBody>
      <dsp:txXfrm>
        <a:off x="3334113" y="2953623"/>
        <a:ext cx="1946396" cy="19463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0D2EE9-76CC-9941-820C-9E04946BDC96}">
      <dsp:nvSpPr>
        <dsp:cNvPr id="0" name=""/>
        <dsp:cNvSpPr/>
      </dsp:nvSpPr>
      <dsp:spPr>
        <a:xfrm>
          <a:off x="3286" y="100315"/>
          <a:ext cx="3203971" cy="61379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latin typeface="Georgia" panose="02040502050405020303" pitchFamily="18" charset="0"/>
            </a:rPr>
            <a:t>What Are Hyperparameters?</a:t>
          </a:r>
        </a:p>
      </dsp:txBody>
      <dsp:txXfrm>
        <a:off x="3286" y="100315"/>
        <a:ext cx="3203971" cy="613798"/>
      </dsp:txXfrm>
    </dsp:sp>
    <dsp:sp modelId="{40FB0157-95ED-5D49-9B22-CBF31577BEB9}">
      <dsp:nvSpPr>
        <dsp:cNvPr id="0" name=""/>
        <dsp:cNvSpPr/>
      </dsp:nvSpPr>
      <dsp:spPr>
        <a:xfrm>
          <a:off x="3286" y="714113"/>
          <a:ext cx="3203971" cy="313444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>
              <a:latin typeface="Georgia" panose="02040502050405020303" pitchFamily="18" charset="0"/>
            </a:rPr>
            <a:t>values/rules set before training and control how model learns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>
              <a:latin typeface="Georgia" panose="02040502050405020303" pitchFamily="18" charset="0"/>
            </a:rPr>
            <a:t>hyperparameters are not learned from data but are defined externally.</a:t>
          </a:r>
        </a:p>
      </dsp:txBody>
      <dsp:txXfrm>
        <a:off x="3286" y="714113"/>
        <a:ext cx="3203971" cy="3134446"/>
      </dsp:txXfrm>
    </dsp:sp>
    <dsp:sp modelId="{66E27F46-89B4-3D47-9ED2-6AB4558F5DCF}">
      <dsp:nvSpPr>
        <dsp:cNvPr id="0" name=""/>
        <dsp:cNvSpPr/>
      </dsp:nvSpPr>
      <dsp:spPr>
        <a:xfrm>
          <a:off x="3655814" y="100315"/>
          <a:ext cx="3203971" cy="613798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latin typeface="Georgia" panose="02040502050405020303" pitchFamily="18" charset="0"/>
            </a:rPr>
            <a:t>Examples of hyperparameters include</a:t>
          </a:r>
        </a:p>
      </dsp:txBody>
      <dsp:txXfrm>
        <a:off x="3655814" y="100315"/>
        <a:ext cx="3203971" cy="613798"/>
      </dsp:txXfrm>
    </dsp:sp>
    <dsp:sp modelId="{159F7606-5E23-8B47-B146-708A47B118D7}">
      <dsp:nvSpPr>
        <dsp:cNvPr id="0" name=""/>
        <dsp:cNvSpPr/>
      </dsp:nvSpPr>
      <dsp:spPr>
        <a:xfrm>
          <a:off x="3655814" y="714113"/>
          <a:ext cx="3203971" cy="3134446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Georgia" panose="02040502050405020303" pitchFamily="18" charset="0"/>
            </a:rPr>
            <a:t>Learning rate (</a:t>
          </a:r>
          <a:r>
            <a:rPr lang="en-US" sz="1800" b="0" kern="1200" dirty="0" err="1">
              <a:latin typeface="Georgia" panose="02040502050405020303" pitchFamily="18" charset="0"/>
            </a:rPr>
            <a:t>lr</a:t>
          </a:r>
          <a:r>
            <a:rPr lang="en-US" sz="1800" b="0" kern="1200" dirty="0">
              <a:latin typeface="Georgia" panose="02040502050405020303" pitchFamily="18" charset="0"/>
            </a:rPr>
            <a:t>): controls how much model adjusts weights in response to errors.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>
              <a:latin typeface="Georgia" panose="02040502050405020303" pitchFamily="18" charset="0"/>
            </a:rPr>
            <a:t>Number of layers/neurons in a neural network: Defines the model architecture.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 dirty="0">
              <a:latin typeface="Georgia" panose="02040502050405020303" pitchFamily="18" charset="0"/>
            </a:rPr>
            <a:t>Tree depth (in decision trees, random forests, </a:t>
          </a:r>
          <a:r>
            <a:rPr lang="en-US" sz="1800" b="0" kern="1200" dirty="0" err="1">
              <a:latin typeface="Georgia" panose="02040502050405020303" pitchFamily="18" charset="0"/>
            </a:rPr>
            <a:t>XGBoost</a:t>
          </a:r>
          <a:r>
            <a:rPr lang="en-US" sz="1800" b="0" kern="1200" dirty="0">
              <a:latin typeface="Georgia" panose="02040502050405020303" pitchFamily="18" charset="0"/>
            </a:rPr>
            <a:t>, etc.): Controls model complexity.</a:t>
          </a:r>
        </a:p>
      </dsp:txBody>
      <dsp:txXfrm>
        <a:off x="3655814" y="714113"/>
        <a:ext cx="3203971" cy="3134446"/>
      </dsp:txXfrm>
    </dsp:sp>
    <dsp:sp modelId="{F64D3731-6BBA-5A4C-8866-6FAD18ED3EBD}">
      <dsp:nvSpPr>
        <dsp:cNvPr id="0" name=""/>
        <dsp:cNvSpPr/>
      </dsp:nvSpPr>
      <dsp:spPr>
        <a:xfrm>
          <a:off x="7308342" y="100315"/>
          <a:ext cx="3203971" cy="61379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>
              <a:latin typeface="Georgia" panose="02040502050405020303" pitchFamily="18" charset="0"/>
            </a:rPr>
            <a:t>Why Optimize Hyperparameters?</a:t>
          </a:r>
        </a:p>
      </dsp:txBody>
      <dsp:txXfrm>
        <a:off x="7308342" y="100315"/>
        <a:ext cx="3203971" cy="613798"/>
      </dsp:txXfrm>
    </dsp:sp>
    <dsp:sp modelId="{0BC4B146-BFEA-B547-82FB-17EF7121E177}">
      <dsp:nvSpPr>
        <dsp:cNvPr id="0" name=""/>
        <dsp:cNvSpPr/>
      </dsp:nvSpPr>
      <dsp:spPr>
        <a:xfrm>
          <a:off x="7308342" y="714113"/>
          <a:ext cx="3203971" cy="3134446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>
              <a:latin typeface="Georgia" panose="02040502050405020303" pitchFamily="18" charset="0"/>
            </a:rPr>
            <a:t>Hyperparameter optimization improves model performance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>
              <a:latin typeface="Georgia" panose="02040502050405020303" pitchFamily="18" charset="0"/>
            </a:rPr>
            <a:t>Maximize predictive accuracy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>
              <a:latin typeface="Georgia" panose="02040502050405020303" pitchFamily="18" charset="0"/>
            </a:rPr>
            <a:t>Reduce overfitting or underfitting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kern="1200">
              <a:latin typeface="Georgia" panose="02040502050405020303" pitchFamily="18" charset="0"/>
            </a:rPr>
            <a:t>Improve generalization on unseen data.</a:t>
          </a:r>
        </a:p>
      </dsp:txBody>
      <dsp:txXfrm>
        <a:off x="7308342" y="714113"/>
        <a:ext cx="3203971" cy="31344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5D1789-CAF8-2941-8BD7-482C24981300}">
      <dsp:nvSpPr>
        <dsp:cNvPr id="0" name=""/>
        <dsp:cNvSpPr/>
      </dsp:nvSpPr>
      <dsp:spPr>
        <a:xfrm>
          <a:off x="0" y="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Grid Search</a:t>
          </a:r>
          <a:endParaRPr lang="en-US" sz="3500" kern="1200" dirty="0"/>
        </a:p>
      </dsp:txBody>
      <dsp:txXfrm>
        <a:off x="23773" y="23773"/>
        <a:ext cx="7797822" cy="764123"/>
      </dsp:txXfrm>
    </dsp:sp>
    <dsp:sp modelId="{C3B25396-1170-1848-855E-3919B8F2F565}">
      <dsp:nvSpPr>
        <dsp:cNvPr id="0" name=""/>
        <dsp:cNvSpPr/>
      </dsp:nvSpPr>
      <dsp:spPr>
        <a:xfrm>
          <a:off x="732164" y="959245"/>
          <a:ext cx="8742263" cy="8116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Random Search</a:t>
          </a:r>
          <a:endParaRPr lang="en-US" sz="3500" kern="1200" dirty="0"/>
        </a:p>
      </dsp:txBody>
      <dsp:txXfrm>
        <a:off x="755937" y="983018"/>
        <a:ext cx="7434967" cy="764123"/>
      </dsp:txXfrm>
    </dsp:sp>
    <dsp:sp modelId="{9F4C1366-DA85-B44A-B726-BEC0B853142B}">
      <dsp:nvSpPr>
        <dsp:cNvPr id="0" name=""/>
        <dsp:cNvSpPr/>
      </dsp:nvSpPr>
      <dsp:spPr>
        <a:xfrm>
          <a:off x="1453401" y="1918490"/>
          <a:ext cx="8742263" cy="8116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Bayesian Optimization</a:t>
          </a:r>
          <a:endParaRPr lang="en-US" sz="3500" kern="1200" dirty="0"/>
        </a:p>
      </dsp:txBody>
      <dsp:txXfrm>
        <a:off x="1477174" y="1942263"/>
        <a:ext cx="7445895" cy="764123"/>
      </dsp:txXfrm>
    </dsp:sp>
    <dsp:sp modelId="{4A2215AD-E8A4-0649-B023-F0AA82CD4C48}">
      <dsp:nvSpPr>
        <dsp:cNvPr id="0" name=""/>
        <dsp:cNvSpPr/>
      </dsp:nvSpPr>
      <dsp:spPr>
        <a:xfrm>
          <a:off x="2185565" y="2877735"/>
          <a:ext cx="8742263" cy="8116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hlinkClick xmlns:r="http://schemas.openxmlformats.org/officeDocument/2006/relationships" r:id="rId1"/>
            </a:rPr>
            <a:t>Hyperband Optimization</a:t>
          </a:r>
          <a:endParaRPr lang="en-US" sz="3500" kern="1200" dirty="0"/>
        </a:p>
      </dsp:txBody>
      <dsp:txXfrm>
        <a:off x="2209338" y="2901508"/>
        <a:ext cx="7434967" cy="764123"/>
      </dsp:txXfrm>
    </dsp:sp>
    <dsp:sp modelId="{86E1FFB2-D546-2548-851E-5B41D300E25B}">
      <dsp:nvSpPr>
        <dsp:cNvPr id="0" name=""/>
        <dsp:cNvSpPr/>
      </dsp:nvSpPr>
      <dsp:spPr>
        <a:xfrm>
          <a:off x="8214678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333384" y="621664"/>
        <a:ext cx="290172" cy="397007"/>
      </dsp:txXfrm>
    </dsp:sp>
    <dsp:sp modelId="{9A06A839-7379-9144-9690-404767BA28D2}">
      <dsp:nvSpPr>
        <dsp:cNvPr id="0" name=""/>
        <dsp:cNvSpPr/>
      </dsp:nvSpPr>
      <dsp:spPr>
        <a:xfrm>
          <a:off x="8946842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065548" y="1580910"/>
        <a:ext cx="290172" cy="397007"/>
      </dsp:txXfrm>
    </dsp:sp>
    <dsp:sp modelId="{BC0597B8-DF69-E24D-BF75-1EE4DDF01E1E}">
      <dsp:nvSpPr>
        <dsp:cNvPr id="0" name=""/>
        <dsp:cNvSpPr/>
      </dsp:nvSpPr>
      <dsp:spPr>
        <a:xfrm>
          <a:off x="9668079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786785" y="2540155"/>
        <a:ext cx="290172" cy="3970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D30D-A3B0-FCA4-5D41-B4C33846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07016-3744-CC1F-6CA7-948CACE17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4C313-FBE7-4B09-A899-99DEABBB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38745-1830-70D3-98FC-DB341B2B0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EE3F-EDB8-27AD-171F-B994C9AA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9A57-C6FA-E053-762A-8B1F99BE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B2241-C92A-C964-6711-9A0D96E57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E32D-E94A-2036-57B0-44595E63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9706-6B9E-0CE5-3BD0-F343C6110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147BC-7449-17D2-39EB-2811AC98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0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A7F9F7-B7E4-18D2-96BB-564B470EF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BD913-446F-50F1-FD37-49726DC53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A28FC-1470-18F9-F747-1B411236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9AE95-9B55-DD79-F2A2-FDF43155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B90A-026C-E4E0-408E-95FBD35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3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993C-8145-A84B-C2FD-CBC8C0B15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1437D-F30A-09FA-2A92-70801B8B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D3724-C431-3425-57A4-0199F9FB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28F92-0373-E8B7-18BB-F56CBA08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D81DA-9D93-5ACA-C8CE-4E1F165C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5B11-B3F8-6613-4F91-E1E8569F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33820-FA5D-41D6-3984-31151EDD3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AB9D4-C87A-49F9-D2A9-6E8BA2EA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E671-CE6D-346F-B3AC-EF5C67B9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263B5-8BE7-9A0C-6528-AF779A71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1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46CD-0AE7-3403-FDB4-D3773DEC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66DC6-69ED-D5AF-12EC-ADAC280FC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97972-8AF5-DAA5-E37C-A9C5EB85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3AC2D-420A-9425-EC66-CC19656B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C0795-8C39-36ED-CECA-5AF664D4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9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AC34-64E8-9C11-8E8F-AF3A2F2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ACE1-A560-6C29-AB0B-94917C084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E3EF-A314-3BFD-5DF8-4C1487E41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1F3C8-DD34-DE7D-6656-1B733645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E83AB-AA28-0B8C-2BD0-B795F8A7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7A17B-6B11-F95E-FCE3-69A07BEA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0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DD6F-2853-392F-573C-4699D67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2CD95-F9E1-E665-A37D-8705EC07A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4DD71-CEF3-67D0-403D-5162ABE22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8D8FE-59BC-E810-DB45-1F97C1E37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F17DB-6A8E-9201-41E0-F30FB253D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65769-4379-5716-DF1A-5F8C91B8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521FA-11BE-C78B-A763-5D1CAB75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960AE-0C88-DD29-8088-FEE9FEC4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6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FDAD-C77B-CB8B-BF48-141A5112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9A4D9-3702-0009-1644-E4F64FA62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4A0A1-42E2-A3C5-6BB6-1EF5222E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7D055-33D6-C943-0D5B-42B73A96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6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2E69A-F182-30CF-30AD-D066D68C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B4E76-047D-9250-7D3C-BCD9875E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4B107-3006-FCDC-37BC-7ED0658C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62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A5EA-62F4-4273-2736-F1A44907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C92C7-ABE2-AAB7-9683-6A9AC622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516D2-DCD2-A2B2-B16D-7AB7B4F73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375FB-D709-9193-DC5F-C7926A40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BE647-9D9B-416C-9047-5A71FFAF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237A2-9346-B5D3-6A38-84C829F9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8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698E-E9E7-2F89-1226-A62DB84A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2909D-225E-3DC4-5A5C-793B0080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D5F4-B700-7DCC-2D39-72286735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2A112-C6A8-023A-BA44-5F0A9B87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17B37-FD7A-80AC-EF50-071860C6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16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8BF8-AEEA-CD39-7810-581371BE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5D8D-0100-F2C2-D65D-A6960B357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D88D8-4C3E-3771-1F25-00639B3C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4F06-2536-82FC-4DEE-74DF0D34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BCBA1-192E-0D9B-6625-5D233BBA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FB967-095E-91E8-F59A-E5E66317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9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6678-5C58-980E-A59D-F695CB49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CDC75-E4ED-905F-E174-5C2487988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F1F2E-817E-A713-6335-F034E4D7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632D-72E7-F4B3-3DEF-6EEB1AEF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832C3-370E-0013-F5F3-E47E5498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91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7FE4F9-F39C-FAD8-125E-15898F74C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B6D94-9B3B-BC59-BCE2-2BEB8D8FF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FD9B4-023C-D23E-FBCA-AF2D4EC2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C5E0B-AB4E-C798-E5E3-B524C2D1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A4426-1D39-6CB6-A11C-CFC2920A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65FE-5237-1982-A976-56C42966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7E052-CAE2-6CC6-16BA-E1894D465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7CA5B-76F3-320D-2BC2-46BFAE7B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F1C68-18D6-B479-F306-971CA178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533A0-6614-5E1B-F6F8-16FF1444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1D2A-E9CC-2CCD-2A43-6EECB19F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BE73A-9470-7CDD-67C9-6ACD17179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19C4B-310D-5A59-8918-1B561CAAE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1587C-AFC5-B1A4-BE31-31C2C6AF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05FD4-A256-CCDA-C8B9-69A3743D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0F293-A5DD-93A2-4760-AC892DD4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9F22-AD17-F3B2-6B66-13E77BA6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78D3-8CAD-D253-5FE8-20025F423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834A2-4C37-2A99-DBB1-8BBB96FDA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4328F-FB83-798E-F560-C7073EF9B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67402-A69F-AEF6-E8A0-906F063A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2A57E-46ED-8718-808D-6BBC993CF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07637-35D3-A639-BFFD-6E0DCDFE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712CB8-4A99-076C-3C20-F9890B73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6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EE19-71AB-571B-91BF-0CC3ED6F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8D4B4-8E0A-34FB-383C-06E0D022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D39A9-6E02-AB09-E136-160019A9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0B9E3-ADDE-7DFF-03A7-3FA22100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1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F7AC3-545A-D110-456F-6DDB3B7F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EC2FC-1BDC-8C92-FE85-E995B1E0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BF355-7CB1-F286-F510-EFDE7BD5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2481-9C14-E8B2-D80E-6324AD49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6703-2DD1-5D65-1D34-008E5D41C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DDE02-29B6-CC28-A8F1-C22196BC5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F42C3-6ADE-4D65-F630-E847920A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4FC2E-28F0-8021-A2FE-DD694A3C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A9E32-45A1-4C89-9F7B-ED913E56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A6E6-DF9C-D76A-0C0C-E439A1A2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6B64D-80B1-1EF7-81AD-93B23135B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9098E-1527-F1BB-A1D6-3A47D19C8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59224-64FC-55DE-1624-BB0F05E0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84BFF-79BC-3732-3C92-68BB6719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674C-0CA1-FCF5-CC71-7D2F4F14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3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0CF1E-E01E-9EB2-7842-FCA14043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A0E91-9A53-6BC7-2BAA-149024917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ABA79-6C04-6938-E4A0-6E67F13FB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E2EF2-E10D-BFCB-FA08-5BC91398A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99F0-BA68-934D-8CE5-5B3D68980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6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9BFB7-D6E0-E1C2-00C4-3CBB0210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2B3CB-6395-A630-12D4-9AC3B5C7D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57837-B570-C6C8-EA11-B84B1F8E4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3BCBE-F931-17BD-B7C6-71B01F2A8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A274-48AD-104A-AD63-AE8298688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9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taaspirant.com/boosting-algorithms/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231A9-D9AA-8005-290B-F7955E61D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pPr algn="l"/>
            <a:r>
              <a:rPr lang="en-US" sz="6200">
                <a:solidFill>
                  <a:srgbClr val="FFFFFF"/>
                </a:solidFill>
              </a:rPr>
              <a:t>Open Lab 5: Advanced ML – Ensemble Learning and Optimization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54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129441-12AC-F53E-4FE1-EC8356E5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Forest is Key Bagging Algorithm: Classification </a:t>
            </a:r>
          </a:p>
        </p:txBody>
      </p:sp>
      <p:pic>
        <p:nvPicPr>
          <p:cNvPr id="4" name="Picture 6" descr="Random Forest Classifier using Scikit-learn - GeeksforGeeks">
            <a:extLst>
              <a:ext uri="{FF2B5EF4-FFF2-40B4-BE49-F238E27FC236}">
                <a16:creationId xmlns:a16="http://schemas.microsoft.com/office/drawing/2014/main" id="{FB14C3A3-3091-63B0-CA05-28823CC1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1800" y="1675227"/>
            <a:ext cx="8788399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66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6" name="Rectangle 25615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9027D2-9116-0CE9-2D46-3B856AD5B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Random Forest: Regression</a:t>
            </a:r>
          </a:p>
        </p:txBody>
      </p:sp>
      <p:sp>
        <p:nvSpPr>
          <p:cNvPr id="25609" name="Rectangle 2560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611" name="Rectangle 2561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Random Forest Regression. Random Forest Regression is a… | by Chaya | Level  Up Coding">
            <a:extLst>
              <a:ext uri="{FF2B5EF4-FFF2-40B4-BE49-F238E27FC236}">
                <a16:creationId xmlns:a16="http://schemas.microsoft.com/office/drawing/2014/main" id="{A9BA6A3E-D4E1-F697-4F86-860E8772B6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" r="2877" b="-2"/>
          <a:stretch/>
        </p:blipFill>
        <p:spPr bwMode="auto">
          <a:xfrm>
            <a:off x="545238" y="858525"/>
            <a:ext cx="7608304" cy="52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17" name="Rectangle 2561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2970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148691-D4E2-1AA0-8F2A-5BB1AA4C3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Boosting</a:t>
            </a:r>
          </a:p>
        </p:txBody>
      </p:sp>
      <p:pic>
        <p:nvPicPr>
          <p:cNvPr id="29698" name="Picture 2" descr="Understanding Boosting in Machine Learning: A Comprehensive Guide | by  Brijesh Soni | Medium">
            <a:extLst>
              <a:ext uri="{FF2B5EF4-FFF2-40B4-BE49-F238E27FC236}">
                <a16:creationId xmlns:a16="http://schemas.microsoft.com/office/drawing/2014/main" id="{3881978B-9810-04F9-B8D5-2B8F05C984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7416" y="1675227"/>
            <a:ext cx="8877168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67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156A3-11BA-5EB2-0BF8-986ACB22B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Boosting </a:t>
            </a:r>
          </a:p>
        </p:txBody>
      </p:sp>
      <p:pic>
        <p:nvPicPr>
          <p:cNvPr id="7170" name="Picture 2" descr="The Hype Around Machine Learning Algorithms and Why You Need to Know Them |  by Mark Taylor | Medium">
            <a:extLst>
              <a:ext uri="{FF2B5EF4-FFF2-40B4-BE49-F238E27FC236}">
                <a16:creationId xmlns:a16="http://schemas.microsoft.com/office/drawing/2014/main" id="{837AE3C6-1AFC-27E6-F3A0-4189C82D96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6054" y="1675227"/>
            <a:ext cx="929989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633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Gradient boosting function machine learning">
            <a:extLst>
              <a:ext uri="{FF2B5EF4-FFF2-40B4-BE49-F238E27FC236}">
                <a16:creationId xmlns:a16="http://schemas.microsoft.com/office/drawing/2014/main" id="{6862C6C9-F0E2-ECD4-4AC0-A9ABB81A00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6" b="1"/>
          <a:stretch/>
        </p:blipFill>
        <p:spPr bwMode="auto">
          <a:xfrm>
            <a:off x="809960" y="457200"/>
            <a:ext cx="10572079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44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7" name="Rectangle 922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922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Diagrams showing the concepts of bagging vs. boosting.">
            <a:extLst>
              <a:ext uri="{FF2B5EF4-FFF2-40B4-BE49-F238E27FC236}">
                <a16:creationId xmlns:a16="http://schemas.microsoft.com/office/drawing/2014/main" id="{BA636D6D-BE90-1497-86CF-175523DD85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778765"/>
            <a:ext cx="11277600" cy="530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1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0" name="Rectangle 307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1D8838-D5AD-8E31-0CE9-3B778392D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Types of Boosting Algorithms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22" name="Picture 2" descr="7 Most Popular Boosting Algorithms">
            <a:extLst>
              <a:ext uri="{FF2B5EF4-FFF2-40B4-BE49-F238E27FC236}">
                <a16:creationId xmlns:a16="http://schemas.microsoft.com/office/drawing/2014/main" id="{4BAA65E7-B2D1-2315-DA69-4B9CCA589A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4687" y="1396588"/>
            <a:ext cx="9709173" cy="546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428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Content Placeholder 22" descr="A screenshot of a test&#10;&#10;AI-generated content may be incorrect.">
            <a:extLst>
              <a:ext uri="{FF2B5EF4-FFF2-40B4-BE49-F238E27FC236}">
                <a16:creationId xmlns:a16="http://schemas.microsoft.com/office/drawing/2014/main" id="{429FAD8D-EB33-6F48-2DE6-B42E00E94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1" y="643467"/>
            <a:ext cx="1036477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36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8CE1F5-4B80-1BF9-1844-8CBFC7F99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448" y="643467"/>
            <a:ext cx="84731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7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th equations with numbers&#10;&#10;AI-generated content may be incorrect.">
            <a:extLst>
              <a:ext uri="{FF2B5EF4-FFF2-40B4-BE49-F238E27FC236}">
                <a16:creationId xmlns:a16="http://schemas.microsoft.com/office/drawing/2014/main" id="{42AB587F-0761-64C9-D6AE-82E7655C7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5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378A2-5B44-15D2-0F28-276EFD38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6"/>
            <a:ext cx="9032913" cy="538710"/>
          </a:xfrm>
        </p:spPr>
        <p:txBody>
          <a:bodyPr anchor="b">
            <a:norm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  <a:latin typeface="Georgia" panose="02040502050405020303" pitchFamily="18" charset="0"/>
              </a:rPr>
              <a:t>Machine Learning and Deep Learning Series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F6789-50B9-8876-CD23-A66B5CF4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4" y="2241396"/>
            <a:ext cx="11329640" cy="368370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1: Introduction to Machine Learning and Deep Learning 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2: Supervised Learning – Classification 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3: Supervised Learning – Regression 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4: Unsupervised Learning </a:t>
            </a:r>
          </a:p>
          <a:p>
            <a:r>
              <a:rPr lang="en-US" sz="2400" b="1" u="sng" dirty="0">
                <a:solidFill>
                  <a:schemeClr val="bg1"/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Open Lab 5: Advanced ML – Ensemble Learning and Optimization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6: </a:t>
            </a:r>
            <a:r>
              <a:rPr lang="en-US" sz="240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Deep Learning and Neural Networks</a:t>
            </a:r>
          </a:p>
          <a:p>
            <a:r>
              <a:rPr lang="en-US" sz="240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Open Lab 7: Transformer-based Models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891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weight scale&#10;&#10;AI-generated content may be incorrect.">
            <a:extLst>
              <a:ext uri="{FF2B5EF4-FFF2-40B4-BE49-F238E27FC236}">
                <a16:creationId xmlns:a16="http://schemas.microsoft.com/office/drawing/2014/main" id="{29856022-179F-3A66-E5CB-7867FEECF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234355"/>
            <a:ext cx="10905066" cy="43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84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4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BA3D3E-8B3A-F62F-90C0-615DAA908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5" y="643467"/>
            <a:ext cx="87389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91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math equation with numbers and equations&#10;&#10;AI-generated content may be incorrect.">
            <a:extLst>
              <a:ext uri="{FF2B5EF4-FFF2-40B4-BE49-F238E27FC236}">
                <a16:creationId xmlns:a16="http://schemas.microsoft.com/office/drawing/2014/main" id="{95A8C9B5-5D79-A1D8-8E09-4E3137B68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57037"/>
            <a:ext cx="10905066" cy="41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1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math equation&#10;&#10;AI-generated content may be incorrect.">
            <a:extLst>
              <a:ext uri="{FF2B5EF4-FFF2-40B4-BE49-F238E27FC236}">
                <a16:creationId xmlns:a16="http://schemas.microsoft.com/office/drawing/2014/main" id="{16676F49-6024-3FA1-1104-9CE3CF9B4D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98" y="643467"/>
            <a:ext cx="97738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92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3544D3AF-A178-5DE0-D87C-B55451F97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373"/>
          <a:stretch/>
        </p:blipFill>
        <p:spPr>
          <a:xfrm>
            <a:off x="643467" y="1195335"/>
            <a:ext cx="10905066" cy="44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2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8CAC1698-4BC2-D935-5F48-87EC51DAD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495" y="549634"/>
            <a:ext cx="8607287" cy="54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AAF49-C51F-B738-359F-F1AE038ED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Boosting Algorithms Overview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FA4264-C0BD-BD0D-338A-896B9320D8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087306"/>
              </p:ext>
            </p:extLst>
          </p:nvPr>
        </p:nvGraphicFramePr>
        <p:xfrm>
          <a:off x="384313" y="1920177"/>
          <a:ext cx="11542643" cy="481192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3763">
                  <a:extLst>
                    <a:ext uri="{9D8B030D-6E8A-4147-A177-3AD203B41FA5}">
                      <a16:colId xmlns:a16="http://schemas.microsoft.com/office/drawing/2014/main" val="3163971794"/>
                    </a:ext>
                  </a:extLst>
                </a:gridCol>
                <a:gridCol w="3326160">
                  <a:extLst>
                    <a:ext uri="{9D8B030D-6E8A-4147-A177-3AD203B41FA5}">
                      <a16:colId xmlns:a16="http://schemas.microsoft.com/office/drawing/2014/main" val="3718794599"/>
                    </a:ext>
                  </a:extLst>
                </a:gridCol>
                <a:gridCol w="3459827">
                  <a:extLst>
                    <a:ext uri="{9D8B030D-6E8A-4147-A177-3AD203B41FA5}">
                      <a16:colId xmlns:a16="http://schemas.microsoft.com/office/drawing/2014/main" val="2582596963"/>
                    </a:ext>
                  </a:extLst>
                </a:gridCol>
                <a:gridCol w="3352893">
                  <a:extLst>
                    <a:ext uri="{9D8B030D-6E8A-4147-A177-3AD203B41FA5}">
                      <a16:colId xmlns:a16="http://schemas.microsoft.com/office/drawing/2014/main" val="2031478780"/>
                    </a:ext>
                  </a:extLst>
                </a:gridCol>
              </a:tblGrid>
              <a:tr h="4580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Algorithm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Key Feature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Strengths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Use Case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extLst>
                  <a:ext uri="{0D108BD9-81ED-4DB2-BD59-A6C34878D82A}">
                    <a16:rowId xmlns:a16="http://schemas.microsoft.com/office/drawing/2014/main" val="3632936978"/>
                  </a:ext>
                </a:extLst>
              </a:tr>
              <a:tr h="8707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AdaBoost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>
                          <a:effectLst/>
                        </a:rPr>
                        <a:t>Focuses on misclassified samples.</a:t>
                      </a:r>
                      <a:endParaRPr lang="en-US" sz="1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>
                          <a:effectLst/>
                        </a:rPr>
                        <a:t>Simple, effective for binary classification.</a:t>
                      </a:r>
                      <a:endParaRPr lang="en-US" sz="1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Spam detection, face recognition.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extLst>
                  <a:ext uri="{0D108BD9-81ED-4DB2-BD59-A6C34878D82A}">
                    <a16:rowId xmlns:a16="http://schemas.microsoft.com/office/drawing/2014/main" val="1179743320"/>
                  </a:ext>
                </a:extLst>
              </a:tr>
              <a:tr h="8707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GBM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>
                          <a:effectLst/>
                        </a:rPr>
                        <a:t>Minimizes residuals using gradient descent.</a:t>
                      </a:r>
                      <a:endParaRPr lang="en-US" sz="1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>
                          <a:effectLst/>
                        </a:rPr>
                        <a:t>Flexible, handles regression and classification.</a:t>
                      </a:r>
                      <a:endParaRPr lang="en-US" sz="1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House price prediction, customer churn.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extLst>
                  <a:ext uri="{0D108BD9-81ED-4DB2-BD59-A6C34878D82A}">
                    <a16:rowId xmlns:a16="http://schemas.microsoft.com/office/drawing/2014/main" val="1854534203"/>
                  </a:ext>
                </a:extLst>
              </a:tr>
              <a:tr h="8707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XGBoost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>
                          <a:effectLst/>
                        </a:rPr>
                        <a:t>Optimized GBM with regularization.</a:t>
                      </a:r>
                      <a:endParaRPr lang="en-US" sz="1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Fast, scalable, high performance.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>
                          <a:effectLst/>
                        </a:rPr>
                        <a:t>Large-scale datasets.</a:t>
                      </a:r>
                      <a:endParaRPr lang="en-US" sz="1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extLst>
                  <a:ext uri="{0D108BD9-81ED-4DB2-BD59-A6C34878D82A}">
                    <a16:rowId xmlns:a16="http://schemas.microsoft.com/office/drawing/2014/main" val="3277027065"/>
                  </a:ext>
                </a:extLst>
              </a:tr>
              <a:tr h="8707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LightGBM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>
                          <a:effectLst/>
                        </a:rPr>
                        <a:t>Leaf-wise tree growth for efficiency.</a:t>
                      </a:r>
                      <a:endParaRPr lang="en-US" sz="1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Faster training, lower memory usage.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Click-through rate prediction, big data.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extLst>
                  <a:ext uri="{0D108BD9-81ED-4DB2-BD59-A6C34878D82A}">
                    <a16:rowId xmlns:a16="http://schemas.microsoft.com/office/drawing/2014/main" val="2968117922"/>
                  </a:ext>
                </a:extLst>
              </a:tr>
              <a:tr h="8707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CatBoost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Handles categorical features natively.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>
                          <a:effectLst/>
                        </a:rPr>
                        <a:t>Robust, minimal hyperparameter tuning.</a:t>
                      </a:r>
                      <a:endParaRPr lang="en-US" sz="17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US" sz="1700" kern="0" dirty="0">
                          <a:effectLst/>
                        </a:rPr>
                        <a:t>Customer behavior prediction, e-commerce.</a:t>
                      </a:r>
                      <a:endParaRPr lang="en-US" sz="17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649" marR="95649" marT="0" marB="0"/>
                </a:tc>
                <a:extLst>
                  <a:ext uri="{0D108BD9-81ED-4DB2-BD59-A6C34878D82A}">
                    <a16:rowId xmlns:a16="http://schemas.microsoft.com/office/drawing/2014/main" val="2770913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424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357E4-1FF9-7091-61AE-0308C066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Stacking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6001E1-A330-B3B9-C194-8AECCADD28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817" y="1966293"/>
            <a:ext cx="10176364" cy="445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189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46D6E81C-D1BD-8C39-2A5B-E442458CB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61729"/>
            <a:ext cx="10905066" cy="49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81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D04EE063-1A76-C216-86F1-0A56BC7E2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77" y="457200"/>
            <a:ext cx="105196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75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3698ED-86BB-CB32-5785-89AB9B014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Couple of Points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DC3A92-1124-E011-215A-D49DDF45F3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853367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1401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A44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BEFF9432-3CAF-3CEA-4E47-0C694276F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535" y="643467"/>
            <a:ext cx="873892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83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4A9F6691-E294-A20E-9CA0-08DE3D72F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58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E1675E3C-7513-87FD-1D28-BC33368C6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948099"/>
            <a:ext cx="10905066" cy="496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70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5B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list of items&#10;&#10;AI-generated content may be incorrect.">
            <a:extLst>
              <a:ext uri="{FF2B5EF4-FFF2-40B4-BE49-F238E27FC236}">
                <a16:creationId xmlns:a16="http://schemas.microsoft.com/office/drawing/2014/main" id="{36A4F557-C515-3F23-7418-061C98E44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1"/>
            <a:ext cx="10905066" cy="509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39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551A6-D67B-5484-479C-836BE8A61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Understanding Hyperparameters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38172D-F949-3C15-3055-48F49FEDD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84738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863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945A9-5FF4-1A4C-C51F-3BDCFAE5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7FB1-F9F4-20BC-1FF0-867478A15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Hyperparameters in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A6B4C-EEC6-FCED-F7CB-935725389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 dirty="0">
                <a:latin typeface="Georgia" panose="02040502050405020303" pitchFamily="18" charset="0"/>
              </a:rPr>
              <a:t>Number of Neighbors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Small: more variance but risk of overfitting 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Large: less variance but risk of underfitting </a:t>
            </a:r>
          </a:p>
          <a:p>
            <a:r>
              <a:rPr lang="en-US" sz="2200" dirty="0">
                <a:latin typeface="Georgia" panose="02040502050405020303" pitchFamily="18" charset="0"/>
              </a:rPr>
              <a:t>Distance Metric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Euclidean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Manhattan</a:t>
            </a:r>
          </a:p>
          <a:p>
            <a:pPr lvl="1"/>
            <a:r>
              <a:rPr lang="en-US" sz="2200" dirty="0" err="1">
                <a:latin typeface="Georgia" panose="02040502050405020303" pitchFamily="18" charset="0"/>
              </a:rPr>
              <a:t>minkowski</a:t>
            </a:r>
            <a:endParaRPr lang="en-US" sz="2200" dirty="0">
              <a:latin typeface="Georgia" panose="02040502050405020303" pitchFamily="18" charset="0"/>
            </a:endParaRPr>
          </a:p>
          <a:p>
            <a:r>
              <a:rPr lang="en-US" sz="2200" dirty="0">
                <a:latin typeface="Georgia" panose="02040502050405020303" pitchFamily="18" charset="0"/>
              </a:rPr>
              <a:t>Weighting Scheme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Uniform 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Distance </a:t>
            </a:r>
          </a:p>
        </p:txBody>
      </p:sp>
      <p:pic>
        <p:nvPicPr>
          <p:cNvPr id="2050" name="Picture 2" descr="K Nearest Neighbours — Introduction to Machine Learning Algorithms | by  Sachinsoni | Medium">
            <a:extLst>
              <a:ext uri="{FF2B5EF4-FFF2-40B4-BE49-F238E27FC236}">
                <a16:creationId xmlns:a16="http://schemas.microsoft.com/office/drawing/2014/main" id="{04E40172-DE4F-1000-A002-F52C391A0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r="12237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55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872701-5531-F8FF-6BDE-99E0A84C4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E62BF-690C-963E-7F3F-24BAA4BF5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/>
              <a:t>Hyperparameters vs Parameters vs Statistics 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59358B-726B-9C5A-A710-A4AC4CA6E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531700"/>
              </p:ext>
            </p:extLst>
          </p:nvPr>
        </p:nvGraphicFramePr>
        <p:xfrm>
          <a:off x="327153" y="1589892"/>
          <a:ext cx="11264348" cy="501556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97755">
                  <a:extLst>
                    <a:ext uri="{9D8B030D-6E8A-4147-A177-3AD203B41FA5}">
                      <a16:colId xmlns:a16="http://schemas.microsoft.com/office/drawing/2014/main" val="138106512"/>
                    </a:ext>
                  </a:extLst>
                </a:gridCol>
                <a:gridCol w="2883200">
                  <a:extLst>
                    <a:ext uri="{9D8B030D-6E8A-4147-A177-3AD203B41FA5}">
                      <a16:colId xmlns:a16="http://schemas.microsoft.com/office/drawing/2014/main" val="3864526654"/>
                    </a:ext>
                  </a:extLst>
                </a:gridCol>
                <a:gridCol w="3004570">
                  <a:extLst>
                    <a:ext uri="{9D8B030D-6E8A-4147-A177-3AD203B41FA5}">
                      <a16:colId xmlns:a16="http://schemas.microsoft.com/office/drawing/2014/main" val="2141839110"/>
                    </a:ext>
                  </a:extLst>
                </a:gridCol>
                <a:gridCol w="2294184">
                  <a:extLst>
                    <a:ext uri="{9D8B030D-6E8A-4147-A177-3AD203B41FA5}">
                      <a16:colId xmlns:a16="http://schemas.microsoft.com/office/drawing/2014/main" val="2910670924"/>
                    </a:ext>
                  </a:extLst>
                </a:gridCol>
                <a:gridCol w="784639">
                  <a:extLst>
                    <a:ext uri="{9D8B030D-6E8A-4147-A177-3AD203B41FA5}">
                      <a16:colId xmlns:a16="http://schemas.microsoft.com/office/drawing/2014/main" val="3094309055"/>
                    </a:ext>
                  </a:extLst>
                </a:gridCol>
              </a:tblGrid>
              <a:tr h="5584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Feature</a:t>
                      </a:r>
                    </a:p>
                  </a:txBody>
                  <a:tcPr marL="167024" marR="100214" marT="100214" marB="1002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Parameters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Hyperparameters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Statistics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cap="none" spc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335335"/>
                  </a:ext>
                </a:extLst>
              </a:tr>
              <a:tr h="84110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Definition</a:t>
                      </a:r>
                    </a:p>
                  </a:txBody>
                  <a:tcPr marL="167024" marR="100214" marT="100214" marB="1002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Learned from data during training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Set before training to guide learning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Computed from a sample of data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13861"/>
                  </a:ext>
                </a:extLst>
              </a:tr>
              <a:tr h="55841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Control</a:t>
                      </a:r>
                    </a:p>
                  </a:txBody>
                  <a:tcPr marL="167024" marR="100214" marT="100214" marB="1002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Defines model behavior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Controls learning process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Describes data properties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081006"/>
                  </a:ext>
                </a:extLst>
              </a:tr>
              <a:tr h="11238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Examples</a:t>
                      </a:r>
                    </a:p>
                  </a:txBody>
                  <a:tcPr marL="167024" marR="100214" marT="100214" marB="1002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Weights in neural networks, coefficients in regression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Learning rate, number of trees in Random Forest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Mean, standard deviation, accuracy, RMSE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160816"/>
                  </a:ext>
                </a:extLst>
              </a:tr>
              <a:tr h="84110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Learned or Set?</a:t>
                      </a:r>
                    </a:p>
                  </a:txBody>
                  <a:tcPr marL="167024" marR="100214" marT="100214" marB="1002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Learned during training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Manually set (or </a:t>
                      </a:r>
                      <a:r>
                        <a:rPr lang="en-US" sz="2000" b="1" i="0" u="sng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optimized</a:t>
                      </a:r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)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Directly computed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462377"/>
                  </a:ext>
                </a:extLst>
              </a:tr>
              <a:tr h="84110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Changes with New Data?</a:t>
                      </a:r>
                    </a:p>
                  </a:txBody>
                  <a:tcPr marL="167024" marR="100214" marT="100214" marB="10021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Yes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No (but can be re-tuned)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cap="none" spc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Georgia" panose="02040502050405020303" pitchFamily="18" charset="0"/>
                        </a:rPr>
                        <a:t>Yes (if sample changes)</a:t>
                      </a:r>
                    </a:p>
                  </a:txBody>
                  <a:tcPr marL="167024" marR="100214" marT="100214" marB="100214" anchor="b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007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7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6530F4-E883-1AFB-6984-3BFA4F38A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8397132-3F68-A020-6B9E-7FD90FF87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264822-2EAC-5B39-4152-C62885552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39CEA2-FA82-8E60-3711-B1878FA7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EE4695-954A-1062-1D52-39EE38652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726AB-F767-EA6A-92CB-74E04CAC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0" i="0">
                <a:solidFill>
                  <a:srgbClr val="FFFFFF"/>
                </a:solidFill>
                <a:effectLst/>
                <a:latin typeface="Atkinson Hyperlegible"/>
              </a:rPr>
              <a:t>Optimizing Hyperparameters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90D255-4253-8667-C6FD-839FE95BB9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1973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F6720-96F5-D9C4-7DCB-1DE880520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49F91-24DD-A9EE-A44D-0D0879BA1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 i="0" dirty="0">
                <a:effectLst/>
                <a:latin typeface="Inter"/>
              </a:rPr>
              <a:t>Grid Search</a:t>
            </a:r>
            <a:endParaRPr lang="en-US" sz="5400" dirty="0"/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8D50-D991-C2AE-E328-2E1FF9F00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i="0">
                <a:effectLst/>
                <a:latin typeface="Georgia" panose="02040502050405020303" pitchFamily="18" charset="0"/>
              </a:rPr>
              <a:t>Exhaustively searches all combinations of predefined hyperparameters.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i="0">
                <a:effectLst/>
                <a:latin typeface="Georgia" panose="02040502050405020303" pitchFamily="18" charset="0"/>
              </a:rPr>
              <a:t>Best for: Small search spaces where computational cost is manageable.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i="0">
                <a:effectLst/>
                <a:latin typeface="Georgia" panose="02040502050405020303" pitchFamily="18" charset="0"/>
              </a:rPr>
              <a:t>Example: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i="0">
                <a:effectLst/>
                <a:latin typeface="Georgia" panose="02040502050405020303" pitchFamily="18" charset="0"/>
              </a:rPr>
              <a:t>Decision Trees:</a:t>
            </a:r>
          </a:p>
          <a:p>
            <a:pPr marL="1143000" lvl="2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i="0">
                <a:effectLst/>
                <a:latin typeface="Georgia" panose="02040502050405020303" pitchFamily="18" charset="0"/>
              </a:rPr>
              <a:t>Hyperparameters: max_depth, min_samples_split, criterion.</a:t>
            </a:r>
          </a:p>
          <a:p>
            <a:pPr marL="1143000" lvl="2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i="0">
                <a:effectLst/>
                <a:latin typeface="Georgia" panose="02040502050405020303" pitchFamily="18" charset="0"/>
              </a:rPr>
              <a:t>Grid: max_depth = [3, 5, 10], min_samples_split = [2, 5, 10], criterion = ['gini', 'entropy'].</a:t>
            </a:r>
          </a:p>
          <a:p>
            <a:pPr marL="1143000" lvl="2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i="0">
                <a:effectLst/>
                <a:latin typeface="Georgia" panose="02040502050405020303" pitchFamily="18" charset="0"/>
              </a:rPr>
              <a:t>Evaluates all 18 combinations.</a:t>
            </a:r>
          </a:p>
          <a:p>
            <a:endParaRPr lang="en-US" sz="220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30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F7D903-614C-83BC-AC7F-C3526367C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65FC3-4CDA-8982-8CBD-3CA674E8F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 i="0" dirty="0">
                <a:effectLst/>
                <a:latin typeface="Inter"/>
              </a:rPr>
              <a:t>Random Search</a:t>
            </a:r>
            <a:endParaRPr lang="en-US" sz="54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8052F-1D35-E68C-0698-D0F475411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500" b="0" i="0" dirty="0">
                <a:effectLst/>
                <a:latin typeface="Georgia" panose="02040502050405020303" pitchFamily="18" charset="0"/>
              </a:rPr>
              <a:t>Randomly samples hyperparameter combinations from search space.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500" b="1" i="0" dirty="0">
                <a:effectLst/>
                <a:latin typeface="Georgia" panose="02040502050405020303" pitchFamily="18" charset="0"/>
              </a:rPr>
              <a:t>Best for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: Large search spaces where grid search is computationally infeasible.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500" b="1" i="0" dirty="0">
                <a:effectLst/>
                <a:latin typeface="Georgia" panose="02040502050405020303" pitchFamily="18" charset="0"/>
              </a:rPr>
              <a:t>Example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500" b="1" i="0" dirty="0">
                <a:effectLst/>
                <a:latin typeface="Georgia" panose="02040502050405020303" pitchFamily="18" charset="0"/>
              </a:rPr>
              <a:t>Random Forest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:</a:t>
            </a:r>
          </a:p>
          <a:p>
            <a:pPr marL="1143000" lvl="2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500" b="0" i="0" dirty="0">
                <a:effectLst/>
                <a:latin typeface="Georgia" panose="02040502050405020303" pitchFamily="18" charset="0"/>
              </a:rPr>
              <a:t>Hyperparameters: </a:t>
            </a:r>
            <a:r>
              <a:rPr lang="en-US" sz="2500" b="0" i="0" dirty="0" err="1">
                <a:effectLst/>
                <a:latin typeface="Georgia" panose="02040502050405020303" pitchFamily="18" charset="0"/>
              </a:rPr>
              <a:t>n_estimators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, </a:t>
            </a:r>
            <a:r>
              <a:rPr lang="en-US" sz="2500" b="0" i="0" dirty="0" err="1">
                <a:effectLst/>
                <a:latin typeface="Georgia" panose="02040502050405020303" pitchFamily="18" charset="0"/>
              </a:rPr>
              <a:t>max_features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, </a:t>
            </a:r>
            <a:r>
              <a:rPr lang="en-US" sz="2500" b="0" i="0" dirty="0" err="1">
                <a:effectLst/>
                <a:latin typeface="Georgia" panose="02040502050405020303" pitchFamily="18" charset="0"/>
              </a:rPr>
              <a:t>max_depth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.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500" b="0" i="0" dirty="0">
                <a:effectLst/>
                <a:latin typeface="Georgia" panose="02040502050405020303" pitchFamily="18" charset="0"/>
              </a:rPr>
              <a:t>Randomly samples:</a:t>
            </a:r>
          </a:p>
          <a:p>
            <a:pPr marL="1600200" lvl="3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500" b="0" i="0" dirty="0" err="1">
                <a:effectLst/>
                <a:latin typeface="Georgia" panose="02040502050405020303" pitchFamily="18" charset="0"/>
              </a:rPr>
              <a:t>n_estimators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 = 100, </a:t>
            </a:r>
            <a:r>
              <a:rPr lang="en-US" sz="2500" b="0" i="0" dirty="0" err="1">
                <a:effectLst/>
                <a:latin typeface="Georgia" panose="02040502050405020303" pitchFamily="18" charset="0"/>
              </a:rPr>
              <a:t>max_features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 = 'sqrt', </a:t>
            </a:r>
            <a:r>
              <a:rPr lang="en-US" sz="2500" b="0" i="0" dirty="0" err="1">
                <a:effectLst/>
                <a:latin typeface="Georgia" panose="02040502050405020303" pitchFamily="18" charset="0"/>
              </a:rPr>
              <a:t>max_depth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 = 10.</a:t>
            </a:r>
          </a:p>
          <a:p>
            <a:pPr marL="1600200" lvl="3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500" b="0" i="0" dirty="0" err="1">
                <a:effectLst/>
                <a:latin typeface="Georgia" panose="02040502050405020303" pitchFamily="18" charset="0"/>
              </a:rPr>
              <a:t>n_estimators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 = 200, </a:t>
            </a:r>
            <a:r>
              <a:rPr lang="en-US" sz="2500" b="0" i="0" dirty="0" err="1">
                <a:effectLst/>
                <a:latin typeface="Georgia" panose="02040502050405020303" pitchFamily="18" charset="0"/>
              </a:rPr>
              <a:t>max_features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 = 'log2', </a:t>
            </a:r>
            <a:r>
              <a:rPr lang="en-US" sz="2500" b="0" i="0" dirty="0" err="1">
                <a:effectLst/>
                <a:latin typeface="Georgia" panose="02040502050405020303" pitchFamily="18" charset="0"/>
              </a:rPr>
              <a:t>max_depth</a:t>
            </a:r>
            <a:r>
              <a:rPr lang="en-US" sz="2500" b="0" i="0" dirty="0">
                <a:effectLst/>
                <a:latin typeface="Georgia" panose="02040502050405020303" pitchFamily="18" charset="0"/>
              </a:rPr>
              <a:t> = None.</a:t>
            </a:r>
          </a:p>
          <a:p>
            <a:endParaRPr lang="en-US" sz="25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4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0E534-7AFD-3646-E855-A695BE242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Ensemble Learning </a:t>
            </a: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D5BE-6FFF-2774-0091-F9D1D5E11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300744" cy="5585619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Key Idea: Many (weak) models(learnings) together create a strong model/results. </a:t>
            </a:r>
          </a:p>
          <a:p>
            <a:r>
              <a:rPr lang="en-US" u="sng" dirty="0">
                <a:latin typeface="Georgia" panose="02040502050405020303" pitchFamily="18" charset="0"/>
              </a:rPr>
              <a:t>Why Important?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Improves performance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Reduce overfitting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Handles Bias-Variance trade-off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More Robust Predictions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Primarily used in industry </a:t>
            </a:r>
          </a:p>
          <a:p>
            <a:r>
              <a:rPr lang="en-US" dirty="0">
                <a:latin typeface="Georgia" panose="02040502050405020303" pitchFamily="18" charset="0"/>
              </a:rPr>
              <a:t>Key Types </a:t>
            </a:r>
          </a:p>
          <a:p>
            <a:pPr lvl="1"/>
            <a:r>
              <a:rPr lang="en-US" i="0" dirty="0">
                <a:effectLst/>
                <a:latin typeface="Georgia" panose="02040502050405020303" pitchFamily="18" charset="0"/>
              </a:rPr>
              <a:t>Bagging: </a:t>
            </a:r>
          </a:p>
          <a:p>
            <a:pPr lvl="1"/>
            <a:r>
              <a:rPr lang="en-US" i="0" dirty="0">
                <a:effectLst/>
                <a:latin typeface="Georgia" panose="02040502050405020303" pitchFamily="18" charset="0"/>
              </a:rPr>
              <a:t>Boosting: 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dirty="0">
                <a:latin typeface="Georgia" panose="02040502050405020303" pitchFamily="18" charset="0"/>
              </a:rPr>
              <a:t>Stacking </a:t>
            </a:r>
          </a:p>
        </p:txBody>
      </p:sp>
    </p:spTree>
    <p:extLst>
      <p:ext uri="{BB962C8B-B14F-4D97-AF65-F5344CB8AC3E}">
        <p14:creationId xmlns:p14="http://schemas.microsoft.com/office/powerpoint/2010/main" val="3767460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B1038-937D-5A20-9EDA-E47268A42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CE4CE-DFEA-0967-9CD1-B17AB39B8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b="1" i="0" dirty="0">
                <a:effectLst/>
                <a:latin typeface="Inter"/>
              </a:rPr>
              <a:t>Bayesian Optimization</a:t>
            </a:r>
            <a:endParaRPr lang="en-US" sz="4600" dirty="0"/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A3315-8A7A-8D56-487B-3465365E1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What it does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 Uses probabilistic models (e.g., Gaussian Processes) to predict the performance of hyperparameters and balances exploration and exploitation.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Best for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 Medium to large search spaces where efficiency is critical.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Example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i="0" dirty="0" err="1">
                <a:effectLst/>
                <a:latin typeface="Georgia" panose="02040502050405020303" pitchFamily="18" charset="0"/>
              </a:rPr>
              <a:t>XGBoost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</a:t>
            </a:r>
          </a:p>
          <a:p>
            <a:pPr marL="1143000" lvl="2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Georgia" panose="02040502050405020303" pitchFamily="18" charset="0"/>
              </a:rPr>
              <a:t>Hyperparameters: </a:t>
            </a:r>
            <a:r>
              <a:rPr lang="en-US" sz="2200" b="0" i="0" dirty="0" err="1">
                <a:effectLst/>
                <a:latin typeface="Georgia" panose="02040502050405020303" pitchFamily="18" charset="0"/>
              </a:rPr>
              <a:t>learning_rate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, </a:t>
            </a:r>
            <a:r>
              <a:rPr lang="en-US" sz="2200" b="0" i="0" dirty="0" err="1">
                <a:effectLst/>
                <a:latin typeface="Georgia" panose="02040502050405020303" pitchFamily="18" charset="0"/>
              </a:rPr>
              <a:t>max_depth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, subsample.</a:t>
            </a:r>
          </a:p>
          <a:p>
            <a:pPr marL="1143000" lvl="2" indent="-2286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Georgia" panose="02040502050405020303" pitchFamily="18" charset="0"/>
              </a:rPr>
              <a:t>Bayesian model predicts optimal values:</a:t>
            </a:r>
          </a:p>
          <a:p>
            <a:pPr marL="1600200" lvl="3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 err="1">
                <a:effectLst/>
                <a:latin typeface="Georgia" panose="02040502050405020303" pitchFamily="18" charset="0"/>
              </a:rPr>
              <a:t>learning_rate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 = 0.1, </a:t>
            </a:r>
            <a:r>
              <a:rPr lang="en-US" sz="2200" b="0" i="0" dirty="0" err="1">
                <a:effectLst/>
                <a:latin typeface="Georgia" panose="02040502050405020303" pitchFamily="18" charset="0"/>
              </a:rPr>
              <a:t>max_depth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 = 6, subsample = 0.8.</a:t>
            </a:r>
          </a:p>
          <a:p>
            <a:endParaRPr lang="en-US" sz="22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6997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6E458-F6E5-ED18-3DFF-7861E6B6A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630D9-6585-D1ED-2229-7D1E672D9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b="1" i="0" dirty="0">
                <a:effectLst/>
                <a:latin typeface="Inter"/>
              </a:rPr>
              <a:t>Hyperband</a:t>
            </a:r>
            <a:endParaRPr lang="en-US" sz="5400" dirty="0"/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D62FA-80F0-5398-1929-21566DA63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Georgia" panose="02040502050405020303" pitchFamily="18" charset="0"/>
              </a:rPr>
              <a:t>Speeds up random search by early stopping poorly performing configurations.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Best for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 Large-scale hyperparameter tuning with limited resources.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Example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Neural Networks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</a:t>
            </a:r>
          </a:p>
          <a:p>
            <a:pPr marL="1143000" lvl="2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Georgia" panose="02040502050405020303" pitchFamily="18" charset="0"/>
              </a:rPr>
              <a:t>Hyperparameters: </a:t>
            </a:r>
            <a:r>
              <a:rPr lang="en-US" sz="2200" b="0" i="0" dirty="0" err="1">
                <a:effectLst/>
                <a:latin typeface="Georgia" panose="02040502050405020303" pitchFamily="18" charset="0"/>
              </a:rPr>
              <a:t>learning_rate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, </a:t>
            </a:r>
            <a:r>
              <a:rPr lang="en-US" sz="2200" b="0" i="0" dirty="0" err="1">
                <a:effectLst/>
                <a:latin typeface="Georgia" panose="02040502050405020303" pitchFamily="18" charset="0"/>
              </a:rPr>
              <a:t>batch_size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, </a:t>
            </a:r>
            <a:r>
              <a:rPr lang="en-US" sz="2200" b="0" i="0" dirty="0" err="1">
                <a:effectLst/>
                <a:latin typeface="Georgia" panose="02040502050405020303" pitchFamily="18" charset="0"/>
              </a:rPr>
              <a:t>dropout_rate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.</a:t>
            </a:r>
          </a:p>
          <a:p>
            <a:pPr marL="1143000" lvl="2" indent="-2286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Georgia" panose="02040502050405020303" pitchFamily="18" charset="0"/>
              </a:rPr>
              <a:t>Evaluates multiple configurations and stops underperforming ones early.</a:t>
            </a:r>
          </a:p>
          <a:p>
            <a:endParaRPr lang="en-US" sz="2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062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1E8D5-9B02-7686-379C-598BBE479C2E}"/>
              </a:ext>
            </a:extLst>
          </p:cNvPr>
          <p:cNvSpPr txBox="1"/>
          <p:nvPr/>
        </p:nvSpPr>
        <p:spPr>
          <a:xfrm>
            <a:off x="1040174" y="4259239"/>
            <a:ext cx="9603441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Key Types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  <a:latin typeface="Georgia" panose="02040502050405020303" pitchFamily="18" charset="0"/>
              </a:rPr>
              <a:t>Bagging: Majority Voting  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  <a:latin typeface="Georgia" panose="02040502050405020303" pitchFamily="18" charset="0"/>
              </a:rPr>
              <a:t>Boosting: One doctor learns from mistakes of previous doctor </a:t>
            </a:r>
            <a:endParaRPr lang="en-US" sz="2000" dirty="0">
              <a:latin typeface="Georgia" panose="02040502050405020303" pitchFamily="18" charset="0"/>
            </a:endParaRP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Georgia" panose="02040502050405020303" pitchFamily="18" charset="0"/>
              </a:rPr>
              <a:t>Stacking: Fourth doctor explores results from the previous three doctors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9E9A8E-AECA-2EA5-EEAB-4B868D53E0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065614"/>
              </p:ext>
            </p:extLst>
          </p:nvPr>
        </p:nvGraphicFramePr>
        <p:xfrm>
          <a:off x="761799" y="457200"/>
          <a:ext cx="10729366" cy="3455328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1286267">
                  <a:extLst>
                    <a:ext uri="{9D8B030D-6E8A-4147-A177-3AD203B41FA5}">
                      <a16:colId xmlns:a16="http://schemas.microsoft.com/office/drawing/2014/main" val="2742061653"/>
                    </a:ext>
                  </a:extLst>
                </a:gridCol>
                <a:gridCol w="1289058">
                  <a:extLst>
                    <a:ext uri="{9D8B030D-6E8A-4147-A177-3AD203B41FA5}">
                      <a16:colId xmlns:a16="http://schemas.microsoft.com/office/drawing/2014/main" val="14314412"/>
                    </a:ext>
                  </a:extLst>
                </a:gridCol>
                <a:gridCol w="1290716">
                  <a:extLst>
                    <a:ext uri="{9D8B030D-6E8A-4147-A177-3AD203B41FA5}">
                      <a16:colId xmlns:a16="http://schemas.microsoft.com/office/drawing/2014/main" val="4030102769"/>
                    </a:ext>
                  </a:extLst>
                </a:gridCol>
                <a:gridCol w="1703264">
                  <a:extLst>
                    <a:ext uri="{9D8B030D-6E8A-4147-A177-3AD203B41FA5}">
                      <a16:colId xmlns:a16="http://schemas.microsoft.com/office/drawing/2014/main" val="666026449"/>
                    </a:ext>
                  </a:extLst>
                </a:gridCol>
                <a:gridCol w="1354084">
                  <a:extLst>
                    <a:ext uri="{9D8B030D-6E8A-4147-A177-3AD203B41FA5}">
                      <a16:colId xmlns:a16="http://schemas.microsoft.com/office/drawing/2014/main" val="25781786"/>
                    </a:ext>
                  </a:extLst>
                </a:gridCol>
                <a:gridCol w="1875158">
                  <a:extLst>
                    <a:ext uri="{9D8B030D-6E8A-4147-A177-3AD203B41FA5}">
                      <a16:colId xmlns:a16="http://schemas.microsoft.com/office/drawing/2014/main" val="999898818"/>
                    </a:ext>
                  </a:extLst>
                </a:gridCol>
                <a:gridCol w="1930819">
                  <a:extLst>
                    <a:ext uri="{9D8B030D-6E8A-4147-A177-3AD203B41FA5}">
                      <a16:colId xmlns:a16="http://schemas.microsoft.com/office/drawing/2014/main" val="3451260829"/>
                    </a:ext>
                  </a:extLst>
                </a:gridCol>
              </a:tblGrid>
              <a:tr h="575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Patient</a:t>
                      </a:r>
                    </a:p>
                  </a:txBody>
                  <a:tcPr marL="176147" marR="14115" marT="135498" marB="135498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Fever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Cough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Body Ache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Doctor 1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Doctor 2 – little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Doctor 3- expert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4880544"/>
                  </a:ext>
                </a:extLst>
              </a:tr>
              <a:tr h="575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Patient 1</a:t>
                      </a:r>
                    </a:p>
                  </a:txBody>
                  <a:tcPr marL="176147" marR="14115" marT="135498" marB="135498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Fever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No Cough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Body Ache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COVID-19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5654648"/>
                  </a:ext>
                </a:extLst>
              </a:tr>
              <a:tr h="575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Patient 2</a:t>
                      </a:r>
                    </a:p>
                  </a:txBody>
                  <a:tcPr marL="176147" marR="14115" marT="135498" marB="135498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No Fever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Cough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Body Ache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COVID-19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COVID-19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143819"/>
                  </a:ext>
                </a:extLst>
              </a:tr>
              <a:tr h="575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Patient 3</a:t>
                      </a:r>
                    </a:p>
                  </a:txBody>
                  <a:tcPr marL="176147" marR="14115" marT="135498" marB="135498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Fever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Cough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No Body Ache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720491"/>
                  </a:ext>
                </a:extLst>
              </a:tr>
              <a:tr h="575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Patient 4</a:t>
                      </a:r>
                    </a:p>
                  </a:txBody>
                  <a:tcPr marL="176147" marR="14115" marT="135498" marB="135498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No Fever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No Cough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Body Ache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COVID-19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COVID-19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886743"/>
                  </a:ext>
                </a:extLst>
              </a:tr>
              <a:tr h="575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Patient 5</a:t>
                      </a:r>
                    </a:p>
                  </a:txBody>
                  <a:tcPr marL="176147" marR="14115" marT="135498" marB="135498" anchor="b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Fever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No Cough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No Body Ache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Georgia" panose="02040502050405020303" pitchFamily="18" charset="0"/>
                        </a:rPr>
                        <a:t>Flu</a:t>
                      </a:r>
                    </a:p>
                  </a:txBody>
                  <a:tcPr marL="176147" marR="14115" marT="135498" marB="135498" anchor="b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16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448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8" name="Rectangle 2050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20733-2BE3-5FDC-BE60-67A5F153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Bagging is Collection of Decision Trees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C749795E-CF26-EEC3-8169-423C1CB031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7"/>
          <a:stretch/>
        </p:blipFill>
        <p:spPr bwMode="auto">
          <a:xfrm>
            <a:off x="643467" y="1890207"/>
            <a:ext cx="10905066" cy="396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850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17CBAD-C9ED-25A5-48B9-39B499BA8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Rectangle 309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095A6-B455-7A23-D1DF-74B4D767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 Bagging?</a:t>
            </a:r>
            <a:b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2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 Reminder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861883-0C40-31A8-CDD1-254BCFFC85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1439" y="1675227"/>
            <a:ext cx="7709121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676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94DB8-ACA9-C5D2-526A-DD6689854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i="0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Bagging = Bootstrap + Aggregating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What is Bagging? How do you perform bagging and what are its advantages? -  AIML.com">
            <a:extLst>
              <a:ext uri="{FF2B5EF4-FFF2-40B4-BE49-F238E27FC236}">
                <a16:creationId xmlns:a16="http://schemas.microsoft.com/office/drawing/2014/main" id="{954F7D58-38FB-DA14-AC99-E7B2139DC3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0"/>
          <a:stretch/>
        </p:blipFill>
        <p:spPr bwMode="auto">
          <a:xfrm>
            <a:off x="1818861" y="1391035"/>
            <a:ext cx="9173817" cy="532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26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Boost Your Machine Learning Models with Bagging: A Powerful Ensemble  Learning Technique | by Brijesh Soni | Medium">
            <a:extLst>
              <a:ext uri="{FF2B5EF4-FFF2-40B4-BE49-F238E27FC236}">
                <a16:creationId xmlns:a16="http://schemas.microsoft.com/office/drawing/2014/main" id="{85574649-F286-8918-3B9D-238CBF5B19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29995"/>
            <a:ext cx="10905066" cy="53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1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913</Words>
  <Application>Microsoft Macintosh PowerPoint</Application>
  <PresentationFormat>Widescreen</PresentationFormat>
  <Paragraphs>192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Aptos</vt:lpstr>
      <vt:lpstr>Aptos Display</vt:lpstr>
      <vt:lpstr>Arial</vt:lpstr>
      <vt:lpstr>Atkinson Hyperlegible</vt:lpstr>
      <vt:lpstr>Calibri</vt:lpstr>
      <vt:lpstr>Calibri Light</vt:lpstr>
      <vt:lpstr>Georgia</vt:lpstr>
      <vt:lpstr>Inter</vt:lpstr>
      <vt:lpstr>Office Theme</vt:lpstr>
      <vt:lpstr>1_Office Theme</vt:lpstr>
      <vt:lpstr>Open Lab 5: Advanced ML – Ensemble Learning and Optimization</vt:lpstr>
      <vt:lpstr>Machine Learning and Deep Learning Series </vt:lpstr>
      <vt:lpstr>Couple of Points </vt:lpstr>
      <vt:lpstr>Ensemble Learning </vt:lpstr>
      <vt:lpstr>PowerPoint Presentation</vt:lpstr>
      <vt:lpstr>Bagging is Collection of Decision Trees</vt:lpstr>
      <vt:lpstr>Why Bagging? Decision Tree Reminder </vt:lpstr>
      <vt:lpstr>Bagging = Bootstrap + Aggregating</vt:lpstr>
      <vt:lpstr>PowerPoint Presentation</vt:lpstr>
      <vt:lpstr>Random Forest is Key Bagging Algorithm: Classification </vt:lpstr>
      <vt:lpstr>Random Forest: Regression</vt:lpstr>
      <vt:lpstr>Boosting</vt:lpstr>
      <vt:lpstr>Boosting </vt:lpstr>
      <vt:lpstr>PowerPoint Presentation</vt:lpstr>
      <vt:lpstr>PowerPoint Presentation</vt:lpstr>
      <vt:lpstr>Types of Boosting Algorithms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Boosting Algorithms Overview </vt:lpstr>
      <vt:lpstr>Stacking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Understanding Hyperparameters</vt:lpstr>
      <vt:lpstr>Hyperparameters in KNN</vt:lpstr>
      <vt:lpstr>Hyperparameters vs Parameters vs Statistics </vt:lpstr>
      <vt:lpstr>Optimizing Hyperparameters</vt:lpstr>
      <vt:lpstr>Grid Search</vt:lpstr>
      <vt:lpstr>Random Search</vt:lpstr>
      <vt:lpstr>Bayesian Optimization</vt:lpstr>
      <vt:lpstr>Hyperband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Namig Abbasov</dc:creator>
  <cp:lastModifiedBy>Namig Abbasov</cp:lastModifiedBy>
  <cp:revision>5</cp:revision>
  <dcterms:created xsi:type="dcterms:W3CDTF">2025-02-11T03:28:49Z</dcterms:created>
  <dcterms:modified xsi:type="dcterms:W3CDTF">2025-03-04T16:23:36Z</dcterms:modified>
</cp:coreProperties>
</file>